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338" r:id="rId2"/>
    <p:sldId id="362" r:id="rId3"/>
    <p:sldId id="292" r:id="rId4"/>
    <p:sldId id="306" r:id="rId5"/>
    <p:sldId id="307" r:id="rId6"/>
    <p:sldId id="308" r:id="rId7"/>
    <p:sldId id="294" r:id="rId8"/>
    <p:sldId id="309" r:id="rId9"/>
    <p:sldId id="310" r:id="rId10"/>
    <p:sldId id="311" r:id="rId11"/>
    <p:sldId id="312" r:id="rId12"/>
    <p:sldId id="313" r:id="rId13"/>
    <p:sldId id="261" r:id="rId14"/>
    <p:sldId id="263" r:id="rId15"/>
    <p:sldId id="274" r:id="rId16"/>
    <p:sldId id="265" r:id="rId17"/>
    <p:sldId id="283" r:id="rId18"/>
    <p:sldId id="276" r:id="rId19"/>
    <p:sldId id="295" r:id="rId20"/>
    <p:sldId id="297" r:id="rId21"/>
    <p:sldId id="282" r:id="rId22"/>
    <p:sldId id="278" r:id="rId23"/>
    <p:sldId id="298" r:id="rId24"/>
    <p:sldId id="300" r:id="rId25"/>
    <p:sldId id="301" r:id="rId26"/>
    <p:sldId id="302" r:id="rId27"/>
    <p:sldId id="280" r:id="rId28"/>
    <p:sldId id="304" r:id="rId29"/>
    <p:sldId id="256" r:id="rId30"/>
    <p:sldId id="288" r:id="rId31"/>
    <p:sldId id="305" r:id="rId32"/>
    <p:sldId id="258" r:id="rId33"/>
    <p:sldId id="339" r:id="rId34"/>
    <p:sldId id="340" r:id="rId35"/>
    <p:sldId id="296" r:id="rId36"/>
    <p:sldId id="341" r:id="rId37"/>
    <p:sldId id="299" r:id="rId38"/>
    <p:sldId id="342" r:id="rId39"/>
    <p:sldId id="257" r:id="rId40"/>
    <p:sldId id="303" r:id="rId41"/>
    <p:sldId id="343" r:id="rId42"/>
    <p:sldId id="344" r:id="rId43"/>
    <p:sldId id="345" r:id="rId44"/>
    <p:sldId id="346" r:id="rId45"/>
    <p:sldId id="347" r:id="rId46"/>
    <p:sldId id="348" r:id="rId47"/>
    <p:sldId id="349" r:id="rId48"/>
    <p:sldId id="350" r:id="rId49"/>
    <p:sldId id="351" r:id="rId50"/>
    <p:sldId id="352" r:id="rId51"/>
    <p:sldId id="353" r:id="rId52"/>
    <p:sldId id="354" r:id="rId53"/>
    <p:sldId id="355" r:id="rId54"/>
    <p:sldId id="356" r:id="rId55"/>
    <p:sldId id="357" r:id="rId56"/>
    <p:sldId id="358" r:id="rId57"/>
    <p:sldId id="359" r:id="rId58"/>
    <p:sldId id="360" r:id="rId59"/>
    <p:sldId id="361" r:id="rId60"/>
    <p:sldId id="315" r:id="rId61"/>
    <p:sldId id="316" r:id="rId62"/>
    <p:sldId id="337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266" r:id="rId83"/>
    <p:sldId id="336" r:id="rId8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dp" initials="k" lastIdx="1" clrIdx="0">
    <p:extLst>
      <p:ext uri="{19B8F6BF-5375-455C-9EA6-DF929625EA0E}">
        <p15:presenceInfo xmlns:p15="http://schemas.microsoft.com/office/powerpoint/2012/main" userId="kdp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9D4"/>
    <a:srgbClr val="C5BCFA"/>
    <a:srgbClr val="CD9FD2"/>
    <a:srgbClr val="F5857B"/>
    <a:srgbClr val="FBB97D"/>
    <a:srgbClr val="F3ACC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236" y="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8-16T12:28:27.556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18F632-047F-444D-9A70-66C64B2BE93B}" type="datetimeFigureOut">
              <a:rPr lang="ko-KR" altLang="en-US" smtClean="0"/>
              <a:t>2024-08-16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13F8A1-CB02-48EB-9790-4E1E3BBA02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732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ChatGPT</a:t>
            </a:r>
            <a:r>
              <a:rPr lang="ko-KR" altLang="en-US" dirty="0"/>
              <a:t>를 포함하여 각종 </a:t>
            </a:r>
            <a:r>
              <a:rPr lang="en-US" altLang="ko-KR" dirty="0"/>
              <a:t>AI </a:t>
            </a:r>
            <a:r>
              <a:rPr lang="ko-KR" altLang="en-US" dirty="0"/>
              <a:t>신기술들이 세상을 바꾸는 요즘</a:t>
            </a:r>
            <a:r>
              <a:rPr lang="en-US" altLang="ko-KR" dirty="0"/>
              <a:t>, </a:t>
            </a:r>
            <a:r>
              <a:rPr lang="ko-KR" altLang="en-US" dirty="0"/>
              <a:t>의료의 미래가 궁금하시지 않습니까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의료의 미래는 어떤 모습이라고 생각하십니까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F8319A-1185-4984-B0C2-94E752F014F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044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네이버에서는 </a:t>
            </a:r>
            <a:r>
              <a:rPr lang="en-US" altLang="ko-KR" dirty="0"/>
              <a:t>open API</a:t>
            </a:r>
            <a:r>
              <a:rPr lang="ko-KR" altLang="en-US" dirty="0"/>
              <a:t>를 사용하여 뉴스를 </a:t>
            </a:r>
            <a:r>
              <a:rPr lang="ko-KR" altLang="en-US" dirty="0" err="1"/>
              <a:t>크롤링</a:t>
            </a:r>
            <a:r>
              <a:rPr lang="ko-KR" altLang="en-US" dirty="0"/>
              <a:t>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이로써 한국내 의료데이터에 대한 전반적인 이슈 및 인식과 현재 트렌드를 파악할 수 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F8319A-1185-4984-B0C2-94E752F014F3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604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키워드 </a:t>
            </a:r>
            <a:r>
              <a:rPr lang="ko-KR" altLang="en-US" dirty="0" err="1"/>
              <a:t>크롤링</a:t>
            </a:r>
            <a:r>
              <a:rPr lang="ko-KR" altLang="en-US" dirty="0"/>
              <a:t> 분석 결과입니다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F8319A-1185-4984-B0C2-94E752F014F3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945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네이버에서 뉴스 키워드 분석한 결과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보이시죠 가장 많이 언급된 단어는 예상 가능하다시피 환자와 병원입니다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아마 뉴스기사로 많이 언급되는 것은 우리 삶과 제일 밀접한 환자와 병원 이야기가 많이 기사로 </a:t>
            </a:r>
            <a:r>
              <a:rPr lang="ko-KR" altLang="en-US" dirty="0" err="1"/>
              <a:t>나간것같습니다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사람들이 기대하고 관심이 많을 치료</a:t>
            </a:r>
            <a:r>
              <a:rPr lang="en-US" altLang="ko-KR" dirty="0"/>
              <a:t>, </a:t>
            </a:r>
            <a:r>
              <a:rPr lang="ko-KR" altLang="en-US" dirty="0"/>
              <a:t>개발 등이 또 큰 </a:t>
            </a:r>
            <a:r>
              <a:rPr lang="ko-KR" altLang="en-US" dirty="0" err="1"/>
              <a:t>키워드였구요</a:t>
            </a:r>
            <a:endParaRPr lang="en-US" altLang="ko-KR" dirty="0"/>
          </a:p>
          <a:p>
            <a:r>
              <a:rPr lang="ko-KR" altLang="en-US" dirty="0"/>
              <a:t>약에 관련한 부분도 많았습니다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약품</a:t>
            </a:r>
            <a:r>
              <a:rPr lang="en-US" altLang="ko-KR" dirty="0"/>
              <a:t>, </a:t>
            </a:r>
            <a:r>
              <a:rPr lang="ko-KR" altLang="en-US" dirty="0"/>
              <a:t>신약</a:t>
            </a:r>
            <a:r>
              <a:rPr lang="en-US" altLang="ko-KR" dirty="0"/>
              <a:t>, </a:t>
            </a:r>
            <a:r>
              <a:rPr lang="ko-KR" altLang="en-US" dirty="0"/>
              <a:t>바이오</a:t>
            </a:r>
            <a:r>
              <a:rPr lang="en-US" altLang="ko-KR" dirty="0"/>
              <a:t>, </a:t>
            </a:r>
            <a:r>
              <a:rPr lang="ko-KR" altLang="en-US" dirty="0"/>
              <a:t>개발</a:t>
            </a:r>
            <a:r>
              <a:rPr lang="en-US" altLang="ko-KR" dirty="0"/>
              <a:t>, </a:t>
            </a:r>
            <a:r>
              <a:rPr lang="ko-KR" altLang="en-US" dirty="0"/>
              <a:t>그리고 코로나까지 의료데이터분석기술이나 </a:t>
            </a:r>
            <a:r>
              <a:rPr lang="en-US" altLang="ko-KR" dirty="0"/>
              <a:t>AI </a:t>
            </a:r>
            <a:r>
              <a:rPr lang="ko-KR" altLang="en-US" dirty="0"/>
              <a:t>기술이 의약품에 미치는 영향에 대한 관심도도 알아 볼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F8319A-1185-4984-B0C2-94E752F014F3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6358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저의 이목을 끈 또 다른 하나의 키워드는 </a:t>
            </a:r>
            <a:r>
              <a:rPr lang="en-US" altLang="ko-KR" dirty="0"/>
              <a:t>‘</a:t>
            </a:r>
            <a:r>
              <a:rPr lang="ko-KR" altLang="en-US" dirty="0"/>
              <a:t>새로움</a:t>
            </a:r>
            <a:r>
              <a:rPr lang="en-US" altLang="ko-KR" dirty="0"/>
              <a:t>’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유일한 형용사인데요</a:t>
            </a:r>
            <a:endParaRPr lang="en-US" altLang="ko-KR" dirty="0"/>
          </a:p>
          <a:p>
            <a:r>
              <a:rPr lang="ko-KR" altLang="en-US" dirty="0"/>
              <a:t>의료 데이터에 대한 대중의 기대감은 새로운 기술</a:t>
            </a:r>
            <a:r>
              <a:rPr lang="en-US" altLang="ko-KR" dirty="0"/>
              <a:t>, </a:t>
            </a:r>
            <a:r>
              <a:rPr lang="ko-KR" altLang="en-US" dirty="0"/>
              <a:t>이 기술이 열 새로운 미래 임을 짐작케 볼 수 있습니다</a:t>
            </a:r>
            <a:r>
              <a:rPr lang="en-US" altLang="ko-KR" dirty="0"/>
              <a:t>.</a:t>
            </a:r>
          </a:p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F8319A-1185-4984-B0C2-94E752F014F3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161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저에게 도움이 되는</a:t>
            </a:r>
            <a:r>
              <a:rPr lang="en-US" altLang="ko-KR" dirty="0"/>
              <a:t>! </a:t>
            </a:r>
            <a:r>
              <a:rPr lang="ko-KR" altLang="en-US" dirty="0"/>
              <a:t>실질적인 채용 공고 트렌드를 </a:t>
            </a:r>
            <a:r>
              <a:rPr lang="ko-KR" altLang="en-US" dirty="0" err="1"/>
              <a:t>알아보기위한</a:t>
            </a:r>
            <a:r>
              <a:rPr lang="ko-KR" altLang="en-US" dirty="0"/>
              <a:t> </a:t>
            </a:r>
            <a:r>
              <a:rPr lang="ko-KR" altLang="en-US" dirty="0" err="1"/>
              <a:t>크롤링의</a:t>
            </a:r>
            <a:r>
              <a:rPr lang="ko-KR" altLang="en-US" dirty="0"/>
              <a:t> 결과입니다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F8319A-1185-4984-B0C2-94E752F014F3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1038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채용 직책과 공고의 제목들의 키워드 분석인데요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딱 봐도 한번에 눈에 띄는 </a:t>
            </a:r>
            <a:r>
              <a:rPr lang="en-US" altLang="ko-KR" dirty="0"/>
              <a:t>‘</a:t>
            </a:r>
            <a:r>
              <a:rPr lang="ko-KR" altLang="en-US" dirty="0"/>
              <a:t>경력</a:t>
            </a:r>
            <a:r>
              <a:rPr lang="en-US" altLang="ko-KR" dirty="0"/>
              <a:t>‘</a:t>
            </a:r>
          </a:p>
          <a:p>
            <a:r>
              <a:rPr lang="ko-KR" altLang="en-US" dirty="0"/>
              <a:t>물론 신입도 있지만 경력직의 대한 선호도를 볼 수 있었습니다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다른 키워드는 팀과 시스템이었습니다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팀활동</a:t>
            </a:r>
            <a:r>
              <a:rPr lang="en-US" altLang="ko-KR" dirty="0"/>
              <a:t>, </a:t>
            </a:r>
            <a:r>
              <a:rPr lang="ko-KR" altLang="en-US" dirty="0"/>
              <a:t>팀워크에 대한 중요도를 짐작할 수 있었습니다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 병원</a:t>
            </a:r>
            <a:r>
              <a:rPr lang="en-US" altLang="ko-KR" dirty="0"/>
              <a:t>, </a:t>
            </a:r>
            <a:r>
              <a:rPr lang="ko-KR" altLang="en-US" dirty="0"/>
              <a:t>연구실</a:t>
            </a:r>
            <a:r>
              <a:rPr lang="en-US" altLang="ko-KR" dirty="0"/>
              <a:t>, </a:t>
            </a:r>
            <a:r>
              <a:rPr lang="ko-KR" altLang="en-US" dirty="0"/>
              <a:t>의료기기</a:t>
            </a:r>
            <a:r>
              <a:rPr lang="en-US" altLang="ko-KR" dirty="0"/>
              <a:t>, </a:t>
            </a:r>
            <a:r>
              <a:rPr lang="ko-KR" altLang="en-US" dirty="0"/>
              <a:t>바이오 등의 키워드는 채용하는 기관이나 기업의 특성을 보여줍니다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F8319A-1185-4984-B0C2-94E752F014F3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7017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채용 공고 설명과 그 </a:t>
            </a:r>
            <a:r>
              <a:rPr lang="ko-KR" altLang="en-US" dirty="0" err="1"/>
              <a:t>요약에대한</a:t>
            </a:r>
            <a:r>
              <a:rPr lang="ko-KR" altLang="en-US" dirty="0"/>
              <a:t> 키워드들입니다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이번에도 가장 먼저 눈에 띄는 경력</a:t>
            </a:r>
            <a:r>
              <a:rPr lang="en-US" altLang="ko-KR" dirty="0"/>
              <a:t>, </a:t>
            </a:r>
            <a:r>
              <a:rPr lang="ko-KR" altLang="en-US" dirty="0"/>
              <a:t>경력직의 수요가 많습니다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다음은 학력관련 키워드들입니다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많은 빈도 순서로</a:t>
            </a:r>
            <a:r>
              <a:rPr lang="en-US" altLang="ko-KR" dirty="0"/>
              <a:t>, </a:t>
            </a:r>
            <a:r>
              <a:rPr lang="ko-KR" altLang="en-US" dirty="0"/>
              <a:t>대졸</a:t>
            </a:r>
            <a:r>
              <a:rPr lang="en-US" altLang="ko-KR" dirty="0"/>
              <a:t>, </a:t>
            </a:r>
            <a:r>
              <a:rPr lang="ko-KR" altLang="en-US" dirty="0"/>
              <a:t>학력무관</a:t>
            </a:r>
            <a:r>
              <a:rPr lang="en-US" altLang="ko-KR" dirty="0"/>
              <a:t>, </a:t>
            </a:r>
            <a:r>
              <a:rPr lang="ko-KR" altLang="en-US" dirty="0"/>
              <a:t>석사 또 </a:t>
            </a:r>
            <a:r>
              <a:rPr lang="ko-KR" altLang="en-US" dirty="0" err="1"/>
              <a:t>쪼그맣게</a:t>
            </a:r>
            <a:r>
              <a:rPr lang="ko-KR" altLang="en-US" dirty="0"/>
              <a:t> 박사가 있는데요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대졸이 가장 많이 요구되는 학력이었습니다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 굉장히 아쉬운 점은 연봉에 대한 정보가 굉장히 한계적이었다는 건데요 </a:t>
            </a:r>
            <a:endParaRPr lang="en-US" altLang="ko-KR" dirty="0"/>
          </a:p>
          <a:p>
            <a:r>
              <a:rPr lang="en-US" altLang="ko-KR" dirty="0"/>
              <a:t>200</a:t>
            </a:r>
            <a:r>
              <a:rPr lang="ko-KR" altLang="en-US" dirty="0"/>
              <a:t>몇개의 공고 중 구체적 연봉을 기재한 공고가 굉장히 적어 분석이 편향될 수 있다고 느껴 생략하였습니다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또한 이 분야의 특성이라고 볼 수 있겠습니다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제일 많은 부분은 지역</a:t>
            </a:r>
            <a:r>
              <a:rPr lang="en-US" altLang="ko-KR" dirty="0"/>
              <a:t>, </a:t>
            </a:r>
            <a:r>
              <a:rPr lang="ko-KR" altLang="en-US" dirty="0"/>
              <a:t>특히 서울 이었습니다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F8319A-1185-4984-B0C2-94E752F014F3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766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분포의 차이가 궁금하여 지역만 따로 뽑아 </a:t>
            </a:r>
            <a:r>
              <a:rPr lang="ko-KR" altLang="en-US" dirty="0" err="1"/>
              <a:t>워드클라우드로</a:t>
            </a:r>
            <a:r>
              <a:rPr lang="ko-KR" altLang="en-US" dirty="0"/>
              <a:t> 만들었습니다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 고만고만 한데 서울 거대하죠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다음은 강남구</a:t>
            </a:r>
            <a:r>
              <a:rPr lang="en-US" altLang="ko-KR" dirty="0"/>
              <a:t>: </a:t>
            </a:r>
            <a:r>
              <a:rPr lang="ko-KR" altLang="en-US" dirty="0"/>
              <a:t>서울이죠</a:t>
            </a:r>
            <a:endParaRPr lang="en-US" altLang="ko-KR" dirty="0"/>
          </a:p>
          <a:p>
            <a:r>
              <a:rPr lang="ko-KR" altLang="en-US" dirty="0" err="1"/>
              <a:t>그다음은</a:t>
            </a:r>
            <a:r>
              <a:rPr lang="ko-KR" altLang="en-US" dirty="0"/>
              <a:t> 경기</a:t>
            </a:r>
            <a:r>
              <a:rPr lang="en-US" altLang="ko-KR" dirty="0"/>
              <a:t>, </a:t>
            </a:r>
            <a:r>
              <a:rPr lang="ko-KR" altLang="en-US" dirty="0"/>
              <a:t>성남시</a:t>
            </a:r>
            <a:r>
              <a:rPr lang="en-US" altLang="ko-KR" dirty="0"/>
              <a:t>, </a:t>
            </a:r>
            <a:r>
              <a:rPr lang="ko-KR" altLang="en-US" dirty="0"/>
              <a:t>서초구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F8319A-1185-4984-B0C2-94E752F014F3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0084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탑</a:t>
            </a:r>
            <a:r>
              <a:rPr lang="en-US" altLang="ko-KR" dirty="0"/>
              <a:t>5</a:t>
            </a:r>
            <a:r>
              <a:rPr lang="ko-KR" altLang="en-US" dirty="0"/>
              <a:t>을 찍어봤습니다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서울 압도적이죠</a:t>
            </a:r>
            <a:endParaRPr lang="en-US" altLang="ko-KR" dirty="0"/>
          </a:p>
          <a:p>
            <a:r>
              <a:rPr lang="ko-KR" altLang="en-US" dirty="0"/>
              <a:t>탑 </a:t>
            </a:r>
            <a:r>
              <a:rPr lang="en-US" altLang="ko-KR" dirty="0"/>
              <a:t>5 </a:t>
            </a:r>
            <a:r>
              <a:rPr lang="ko-KR" altLang="en-US" dirty="0"/>
              <a:t>지역모두 서울과 경기에 </a:t>
            </a:r>
            <a:r>
              <a:rPr lang="ko-KR" altLang="en-US" dirty="0" err="1"/>
              <a:t>위치해있었습니다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F8319A-1185-4984-B0C2-94E752F014F3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4786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수도권과 비수도권의 차이를 더욱 극명히 </a:t>
            </a:r>
            <a:r>
              <a:rPr lang="ko-KR" altLang="en-US" dirty="0" err="1"/>
              <a:t>나타내기위해</a:t>
            </a:r>
            <a:r>
              <a:rPr lang="ko-KR" altLang="en-US" dirty="0"/>
              <a:t> 도시별로 찍었습니다</a:t>
            </a:r>
            <a:r>
              <a:rPr lang="en-US" altLang="ko-KR" dirty="0"/>
              <a:t>. </a:t>
            </a:r>
            <a:r>
              <a:rPr lang="ko-KR" altLang="en-US" dirty="0"/>
              <a:t>경기는 묶었습니다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격차가 엄청나죠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F8319A-1185-4984-B0C2-94E752F014F3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497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이에 관해서  </a:t>
            </a:r>
            <a:r>
              <a:rPr lang="en-US" altLang="ko-KR" dirty="0"/>
              <a:t>NIH </a:t>
            </a:r>
            <a:r>
              <a:rPr lang="ko-KR" altLang="en-US" dirty="0"/>
              <a:t>미국 국립 보건원의 연구가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F8319A-1185-4984-B0C2-94E752F014F3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2308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서울에 지역별 채용 공고 수 입니다 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강남구 </a:t>
            </a:r>
            <a:r>
              <a:rPr lang="ko-KR" altLang="en-US" dirty="0" err="1"/>
              <a:t>왜이렇게</a:t>
            </a:r>
            <a:r>
              <a:rPr lang="ko-KR" altLang="en-US" dirty="0"/>
              <a:t> 많죠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F8319A-1185-4984-B0C2-94E752F014F3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5194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 도대체 왜</a:t>
            </a:r>
            <a:r>
              <a:rPr lang="en-US" altLang="ko-KR" dirty="0"/>
              <a:t>,? </a:t>
            </a:r>
            <a:r>
              <a:rPr lang="ko-KR" altLang="en-US" dirty="0" err="1"/>
              <a:t>왜이렇게까지</a:t>
            </a:r>
            <a:r>
              <a:rPr lang="ko-KR" altLang="en-US" dirty="0"/>
              <a:t> 서울</a:t>
            </a:r>
            <a:r>
              <a:rPr lang="en-US" altLang="ko-KR" dirty="0"/>
              <a:t>, </a:t>
            </a:r>
            <a:r>
              <a:rPr lang="ko-KR" altLang="en-US" dirty="0"/>
              <a:t>경기도 강남에 </a:t>
            </a:r>
            <a:r>
              <a:rPr lang="ko-KR" altLang="en-US" dirty="0" err="1"/>
              <a:t>몰려있는</a:t>
            </a:r>
            <a:r>
              <a:rPr lang="ko-KR" altLang="en-US" dirty="0"/>
              <a:t> 걸까요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단순히 사람이 많기 때문 일까요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F8319A-1185-4984-B0C2-94E752F014F3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3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자료조사 결과  </a:t>
            </a:r>
            <a:r>
              <a:rPr lang="en-US" altLang="ko-KR" dirty="0"/>
              <a:t>3</a:t>
            </a:r>
            <a:r>
              <a:rPr lang="ko-KR" altLang="en-US" dirty="0"/>
              <a:t>가지로 원인을 축약할 수 있었습니다</a:t>
            </a:r>
            <a:r>
              <a:rPr lang="en-US" altLang="ko-KR" dirty="0"/>
              <a:t>. 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의료 인프라의 집중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ko-KR" altLang="en-US" dirty="0"/>
              <a:t>우리 나라 대표 병원인 서울대</a:t>
            </a:r>
            <a:r>
              <a:rPr lang="en-US" altLang="ko-KR" dirty="0"/>
              <a:t>, </a:t>
            </a:r>
            <a:r>
              <a:rPr lang="ko-KR" altLang="en-US" dirty="0"/>
              <a:t>삼성</a:t>
            </a:r>
            <a:r>
              <a:rPr lang="en-US" altLang="ko-KR" dirty="0"/>
              <a:t>, </a:t>
            </a:r>
            <a:r>
              <a:rPr lang="ko-KR" altLang="en-US" dirty="0"/>
              <a:t>아산 병원이 모두 서울</a:t>
            </a:r>
            <a:r>
              <a:rPr lang="en-US" altLang="ko-KR" dirty="0"/>
              <a:t>, </a:t>
            </a:r>
            <a:r>
              <a:rPr lang="ko-KR" altLang="en-US" dirty="0"/>
              <a:t>특히 강남에는 성모병원과 삼성병원이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또한 연구기관 및 우리 나라 상위권 대학도 많죠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</a:t>
            </a:r>
            <a:r>
              <a:rPr lang="ko-KR" altLang="en-US" dirty="0"/>
              <a:t>번째 우수 인재 유치가 가능하다는 이유로 </a:t>
            </a:r>
            <a:r>
              <a:rPr lang="ko-KR" altLang="en-US" dirty="0" err="1"/>
              <a:t>스타트업들이</a:t>
            </a:r>
            <a:r>
              <a:rPr lang="ko-KR" altLang="en-US" dirty="0"/>
              <a:t> 수도권에 </a:t>
            </a:r>
            <a:r>
              <a:rPr lang="ko-KR" altLang="en-US" dirty="0" err="1"/>
              <a:t>몰려있습니다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마지막으로 정부 프로젝트 및 지원 프로그램이 이유입니다</a:t>
            </a:r>
            <a:r>
              <a:rPr lang="en-US" altLang="ko-KR" dirty="0"/>
              <a:t>. </a:t>
            </a:r>
            <a:r>
              <a:rPr lang="ko-KR" altLang="en-US" dirty="0"/>
              <a:t>자료조사 결과 서울시가 굉장히 공격적인 의료 데이터 관련 지원 사업과 프로젝트를 시행 중에 있었습니다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F8319A-1185-4984-B0C2-94E752F014F3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9110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F8319A-1185-4984-B0C2-94E752F014F3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0272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결과들을 토대로 도출해낸 현실적인 결론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의료 데이터 전문가로 일하고 싶은 저의 꿈을 위한 현실적인 결론은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F8319A-1185-4984-B0C2-94E752F014F3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2244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서울로 가자 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당신이 의료 데이터 분석가를 꿈꾼다면</a:t>
            </a:r>
            <a:r>
              <a:rPr lang="en-US" altLang="ko-KR" dirty="0"/>
              <a:t>, </a:t>
            </a:r>
            <a:r>
              <a:rPr lang="ko-KR" altLang="en-US" dirty="0"/>
              <a:t>서울이 답이다 </a:t>
            </a:r>
            <a:endParaRPr lang="en-US" altLang="ko-KR" dirty="0"/>
          </a:p>
          <a:p>
            <a:r>
              <a:rPr lang="ko-KR" altLang="en-US" dirty="0"/>
              <a:t>이상입니다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F8319A-1185-4984-B0C2-94E752F014F3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930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AI</a:t>
            </a:r>
            <a:r>
              <a:rPr lang="ko-KR" altLang="en-US" dirty="0"/>
              <a:t>는 현재 의학의 재구상을 가능케 </a:t>
            </a:r>
            <a:r>
              <a:rPr lang="ko-KR" altLang="en-US" dirty="0" err="1"/>
              <a:t>할것이다</a:t>
            </a:r>
            <a:endParaRPr lang="en-US" altLang="ko-KR" dirty="0"/>
          </a:p>
          <a:p>
            <a:r>
              <a:rPr lang="ko-KR" altLang="en-US" dirty="0"/>
              <a:t>진단</a:t>
            </a:r>
            <a:r>
              <a:rPr lang="en-US" altLang="ko-KR" dirty="0"/>
              <a:t>, </a:t>
            </a:r>
            <a:r>
              <a:rPr lang="ko-KR" altLang="en-US" dirty="0"/>
              <a:t>환자와 의료진과의 소통</a:t>
            </a:r>
            <a:r>
              <a:rPr lang="en-US" altLang="ko-KR" dirty="0"/>
              <a:t>, </a:t>
            </a:r>
            <a:r>
              <a:rPr lang="ko-KR" altLang="en-US" dirty="0"/>
              <a:t>원격진료</a:t>
            </a:r>
            <a:r>
              <a:rPr lang="en-US" altLang="ko-KR" dirty="0"/>
              <a:t>, </a:t>
            </a:r>
            <a:r>
              <a:rPr lang="ko-KR" altLang="en-US" dirty="0"/>
              <a:t>처방</a:t>
            </a:r>
            <a:r>
              <a:rPr lang="en-US" altLang="ko-KR" dirty="0"/>
              <a:t>, </a:t>
            </a:r>
            <a:r>
              <a:rPr lang="ko-KR" altLang="en-US" dirty="0"/>
              <a:t>나아가서는 신약개발까지</a:t>
            </a:r>
            <a:r>
              <a:rPr lang="en-US" altLang="ko-KR" dirty="0"/>
              <a:t>, </a:t>
            </a:r>
            <a:r>
              <a:rPr lang="ko-KR" altLang="en-US" dirty="0"/>
              <a:t>전반적으로 우리 삶을 </a:t>
            </a:r>
            <a:r>
              <a:rPr lang="ko-KR" altLang="en-US" dirty="0" err="1"/>
              <a:t>바꿔놓을</a:t>
            </a:r>
            <a:r>
              <a:rPr lang="ko-KR" altLang="en-US" dirty="0"/>
              <a:t> 것이라고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우리 삶에 가장 밀접한 부분이 의료인 만큼 저는 의료 데이터</a:t>
            </a:r>
            <a:r>
              <a:rPr lang="en-US" altLang="ko-KR" dirty="0"/>
              <a:t> </a:t>
            </a:r>
            <a:r>
              <a:rPr lang="ko-KR" altLang="en-US" dirty="0"/>
              <a:t>분야에서 일하는 것을 꿈꾸고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저의 주제는 </a:t>
            </a:r>
            <a:r>
              <a:rPr lang="ko-KR" altLang="en-US" dirty="0" err="1"/>
              <a:t>의료분야입니다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F8319A-1185-4984-B0C2-94E752F014F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626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크롤링</a:t>
            </a:r>
            <a:r>
              <a:rPr lang="ko-KR" altLang="en-US" dirty="0"/>
              <a:t> 과정입니다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F8319A-1185-4984-B0C2-94E752F014F3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384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이용한 소스 사이트 들입니다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채용이나 기업관련 정보는 사람인을 사용하였고</a:t>
            </a:r>
            <a:endParaRPr lang="en-US" altLang="ko-KR" dirty="0"/>
          </a:p>
          <a:p>
            <a:r>
              <a:rPr lang="ko-KR" altLang="en-US" dirty="0"/>
              <a:t>전반적인 트렌드 분석은 네이버 뉴스를 크롤링하여 분석하였습니다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F8319A-1185-4984-B0C2-94E752F014F3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627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크롤링</a:t>
            </a:r>
            <a:r>
              <a:rPr lang="ko-KR" altLang="en-US" dirty="0"/>
              <a:t> 과정을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사람인 채용정보에서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F8319A-1185-4984-B0C2-94E752F014F3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078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의료데이터를 검색어로 나오는 </a:t>
            </a:r>
            <a:r>
              <a:rPr lang="ko-KR" altLang="en-US" dirty="0" err="1"/>
              <a:t>결과중</a:t>
            </a:r>
            <a:r>
              <a:rPr lang="ko-KR" altLang="en-US" dirty="0"/>
              <a:t> </a:t>
            </a:r>
            <a:r>
              <a:rPr lang="en-US" altLang="ko-KR" dirty="0"/>
              <a:t>IT</a:t>
            </a:r>
            <a:r>
              <a:rPr lang="ko-KR" altLang="en-US" dirty="0"/>
              <a:t>개발</a:t>
            </a:r>
            <a:r>
              <a:rPr lang="en-US" altLang="ko-KR" dirty="0"/>
              <a:t>, </a:t>
            </a:r>
            <a:r>
              <a:rPr lang="ko-KR" altLang="en-US" dirty="0"/>
              <a:t>데이터 직업으로 필터링을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결과 </a:t>
            </a:r>
            <a:r>
              <a:rPr lang="en-US" altLang="ko-KR" dirty="0"/>
              <a:t>270</a:t>
            </a:r>
            <a:r>
              <a:rPr lang="ko-KR" altLang="en-US" dirty="0"/>
              <a:t>건의 채용 공고 및 정보가 나왔습니다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F8319A-1185-4984-B0C2-94E752F014F3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779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목록을 크롤링하였고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F8319A-1185-4984-B0C2-94E752F014F3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168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구체적인 내용은 해당 링크안에 채용 정보들을 크롤링하였습니다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F8319A-1185-4984-B0C2-94E752F014F3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357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378DEE-0023-263F-C7F3-FD8CE21310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0DA288-2283-478A-677A-217B419292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1EC84C-01A7-4ADC-1F31-E4AE9420B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E487E-FB29-46CC-86DB-8016FC2560E5}" type="datetimeFigureOut">
              <a:rPr lang="ko-KR" altLang="en-US" smtClean="0"/>
              <a:t>2024-08-16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A9A3C9-983C-3A5F-65CA-B5D87C4B3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3DCD05-031E-104F-A7DE-CC3738994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AE9E5-43D2-4159-94B7-EA18236B8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49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353876-545A-BFC4-4A54-83915ACB9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5E484A-E56B-1B80-08F4-173FC085E1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A2E2F6-3344-3469-B0BD-24F6A0921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E487E-FB29-46CC-86DB-8016FC2560E5}" type="datetimeFigureOut">
              <a:rPr lang="ko-KR" altLang="en-US" smtClean="0"/>
              <a:t>2024-08-16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5A2F2F-518B-7161-6FA0-5B310A6D5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C52A9C-1DD3-A81F-35C6-30AE2C838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AE9E5-43D2-4159-94B7-EA18236B8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511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64122E-F76C-D69E-8612-00E3B24A05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68F6FA-2986-8882-707C-3ACB1F0485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1EE918-2005-BA81-AF90-19072D259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E487E-FB29-46CC-86DB-8016FC2560E5}" type="datetimeFigureOut">
              <a:rPr lang="ko-KR" altLang="en-US" smtClean="0"/>
              <a:t>2024-08-16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CB83DE-9BEC-597E-E901-C6D34F304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971BEE-3762-FC18-8D46-9C7A219B6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AE9E5-43D2-4159-94B7-EA18236B8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462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C20E52-A2D2-4E60-5562-3F44389AE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7E9EDA-F2CF-C145-94C7-7F6CAC50E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665E8B-10B4-32F2-40F7-8CB3B9497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E487E-FB29-46CC-86DB-8016FC2560E5}" type="datetimeFigureOut">
              <a:rPr lang="ko-KR" altLang="en-US" smtClean="0"/>
              <a:t>2024-08-16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6898D6-A27F-77CF-8E4A-9AE7293A4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BB7205-62F2-C3A9-6103-434AA03AC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AE9E5-43D2-4159-94B7-EA18236B8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597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6476B-F03F-A2D2-92F4-DB8BD725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50D368-8ADD-5744-1C65-FBD97F1C6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1363C7-7A56-6A81-F09E-3293A5A98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E487E-FB29-46CC-86DB-8016FC2560E5}" type="datetimeFigureOut">
              <a:rPr lang="ko-KR" altLang="en-US" smtClean="0"/>
              <a:t>2024-08-16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3AFC29-0E38-3460-F954-6633EB1A5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112A3C-53FB-1AB4-7CAA-B88A1D30B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AE9E5-43D2-4159-94B7-EA18236B8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388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48DBFB-349D-1623-35A9-33202C459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118C10-BD94-F1FF-6203-2FEBBCC671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D25993-F77A-EE1F-45EF-0CC2642125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536E9E-A1D9-634E-388E-3F14C298F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E487E-FB29-46CC-86DB-8016FC2560E5}" type="datetimeFigureOut">
              <a:rPr lang="ko-KR" altLang="en-US" smtClean="0"/>
              <a:t>2024-08-16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73E391-5B55-5F41-630E-1CF7E2BF4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346865-0777-D4E5-4476-70E2C2CF6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AE9E5-43D2-4159-94B7-EA18236B8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414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F94057-E000-A868-176C-307C069CA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298EB0-D286-6CC1-B513-FAF6823F3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FEDEB-47A3-3078-3A23-7E2D282DF6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6FE5BE7-37D1-1266-B4F1-F0FB0E37A2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C7900C-87A1-AFAE-A08B-415AF40C7A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A9EFAA0-400F-D5D8-1B4B-75C10E09E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E487E-FB29-46CC-86DB-8016FC2560E5}" type="datetimeFigureOut">
              <a:rPr lang="ko-KR" altLang="en-US" smtClean="0"/>
              <a:t>2024-08-16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E89197C-2195-1F5F-01F2-248253C23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FD6E92B-1B63-CFC4-FF7A-0A852DEAD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AE9E5-43D2-4159-94B7-EA18236B8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839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F50653-6F40-4F70-2B93-5F463CE31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29B615-D731-269F-2314-614CDF6E0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E487E-FB29-46CC-86DB-8016FC2560E5}" type="datetimeFigureOut">
              <a:rPr lang="ko-KR" altLang="en-US" smtClean="0"/>
              <a:t>2024-08-16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F854B2D-4F59-31EB-751A-051552BC9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D674B1-8F7E-B99B-7CD1-A1A78C81E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AE9E5-43D2-4159-94B7-EA18236B8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959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8253517-9423-7DA8-D736-FA9EDCA1B858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5F80F51-A6D5-9218-0900-820BA565F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E487E-FB29-46CC-86DB-8016FC2560E5}" type="datetimeFigureOut">
              <a:rPr lang="ko-KR" altLang="en-US" smtClean="0"/>
              <a:t>2024-08-16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3458EF2-A9D4-AD9C-069F-9ABD07D16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1EC1F9-A875-0F81-D559-1E770C750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AE9E5-43D2-4159-94B7-EA18236B8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623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EE91B-A4E2-2E26-607E-B39098710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EA2F9C-43D3-0B14-4D34-55151D271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BA8786-4C54-BB63-91DD-29C95CD06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DBD252-D7D5-FCA0-7545-6CE44E742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E487E-FB29-46CC-86DB-8016FC2560E5}" type="datetimeFigureOut">
              <a:rPr lang="ko-KR" altLang="en-US" smtClean="0"/>
              <a:t>2024-08-16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998B52-8581-4B3C-8DCF-887A6965B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BC568F-35B6-016A-B984-4511C2AA4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AE9E5-43D2-4159-94B7-EA18236B8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575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A8FCF-9D21-F417-5FF4-986F306BD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7867C4A-2550-4E3B-FA23-CE80396F26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D67851-AA1C-D476-431F-A9CC65123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345234-E6AC-8198-FA8F-05BF28435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E487E-FB29-46CC-86DB-8016FC2560E5}" type="datetimeFigureOut">
              <a:rPr lang="ko-KR" altLang="en-US" smtClean="0"/>
              <a:t>2024-08-16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56ACA8-7628-545B-EE9C-4E6EFCDB7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F28EEE-793A-CD28-CF3F-77ED818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AE9E5-43D2-4159-94B7-EA18236B8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969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F33922B-863F-FD10-B777-91C24B9B0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10CB64-1445-5B0D-4F7D-DB9357204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93DEB6-AD62-D6B1-4C2D-F76E5B4427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E487E-FB29-46CC-86DB-8016FC2560E5}" type="datetimeFigureOut">
              <a:rPr lang="ko-KR" altLang="en-US" smtClean="0"/>
              <a:t>2024-08-16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B5176D-0742-0F7D-CE19-540EBAC2AC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03217B-D9AE-751D-C27C-F1FC00CDB9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AE9E5-43D2-4159-94B7-EA18236B8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906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bplanet.co.kr/companies/92074/reviews/%EC%82%BC%EC%84%B1%EB%9D%BC%EC%9D%B4%EC%98%A8%EC%A6%88" TargetMode="External"/><Relationship Id="rId2" Type="http://schemas.openxmlformats.org/officeDocument/2006/relationships/hyperlink" Target="https://www.saramin.co.kr/zf_user/company-info/view?csn=MEtsK3JJSENaWWl6clM3VGgyRlpYQT09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ncdinos.com/dinos/notice/view.do?seq=541482&amp;newsType=all&amp;pageNo=1" TargetMode="External"/><Relationship Id="rId4" Type="http://schemas.openxmlformats.org/officeDocument/2006/relationships/hyperlink" Target="https://contents.diegobaseball.com/classes/43198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llup.co.kr/gallupdb/reportContent.asp?seqNo=1481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tore.steampowered.com/app/2696400/_/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dt.co.kr/contents.html?article_no=2024010702109931065003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moneypicker.kr/%EA%B2%8C%EC%9E%84-%EA%B0%9C%EB%B0%9C%EC%9E%90-%ED%8F%89%EA%B7%A0-%EC%97%B0%EB%B4%89/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A18FB86-ACFF-12AE-ED8A-6E5E16D8E418}"/>
              </a:ext>
            </a:extLst>
          </p:cNvPr>
          <p:cNvSpPr/>
          <p:nvPr/>
        </p:nvSpPr>
        <p:spPr>
          <a:xfrm>
            <a:off x="2416097" y="2297151"/>
            <a:ext cx="7359805" cy="2263698"/>
          </a:xfrm>
          <a:prstGeom prst="roundRect">
            <a:avLst>
              <a:gd name="adj" fmla="val 36864"/>
            </a:avLst>
          </a:prstGeom>
          <a:solidFill>
            <a:schemeClr val="accent3"/>
          </a:solidFill>
          <a:ln w="57150"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AF21F7-C7CB-C2B8-D76F-057A1E1DAB21}"/>
              </a:ext>
            </a:extLst>
          </p:cNvPr>
          <p:cNvSpPr txBox="1"/>
          <p:nvPr/>
        </p:nvSpPr>
        <p:spPr>
          <a:xfrm>
            <a:off x="1712187" y="2959640"/>
            <a:ext cx="878621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500" b="1" dirty="0">
                <a:solidFill>
                  <a:schemeClr val="bg1"/>
                </a:solidFill>
                <a:latin typeface="+mj-ea"/>
                <a:ea typeface="+mj-ea"/>
              </a:rPr>
              <a:t>분야별 취업 동향 분석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9EB52F-F69E-6590-6CFA-13BAA14FE0EF}"/>
              </a:ext>
            </a:extLst>
          </p:cNvPr>
          <p:cNvSpPr txBox="1"/>
          <p:nvPr/>
        </p:nvSpPr>
        <p:spPr>
          <a:xfrm>
            <a:off x="4129763" y="4859919"/>
            <a:ext cx="3932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- 5</a:t>
            </a:r>
            <a:r>
              <a:rPr lang="ko-KR" altLang="en-US" b="1" dirty="0"/>
              <a:t>조</a:t>
            </a:r>
            <a:r>
              <a:rPr lang="en-US" altLang="ko-KR" b="1" dirty="0"/>
              <a:t>: </a:t>
            </a:r>
            <a:r>
              <a:rPr lang="ko-KR" altLang="en-US" b="1" dirty="0" err="1"/>
              <a:t>조혜리</a:t>
            </a:r>
            <a:r>
              <a:rPr lang="en-US" altLang="ko-KR" b="1" dirty="0"/>
              <a:t>, </a:t>
            </a:r>
            <a:r>
              <a:rPr lang="ko-KR" altLang="en-US" b="1" dirty="0"/>
              <a:t>김태헌</a:t>
            </a:r>
            <a:r>
              <a:rPr lang="en-US" altLang="ko-KR" b="1" dirty="0"/>
              <a:t>, </a:t>
            </a:r>
            <a:r>
              <a:rPr lang="ko-KR" altLang="en-US" b="1" dirty="0" err="1"/>
              <a:t>권도운</a:t>
            </a:r>
            <a:r>
              <a:rPr lang="ko-KR" altLang="en-US" b="1" dirty="0"/>
              <a:t> </a:t>
            </a:r>
            <a:r>
              <a:rPr lang="en-US" altLang="ko-KR" b="1" dirty="0"/>
              <a:t>, </a:t>
            </a:r>
            <a:r>
              <a:rPr lang="ko-KR" altLang="en-US" b="1" dirty="0"/>
              <a:t>김재성</a:t>
            </a:r>
          </a:p>
        </p:txBody>
      </p:sp>
    </p:spTree>
    <p:extLst>
      <p:ext uri="{BB962C8B-B14F-4D97-AF65-F5344CB8AC3E}">
        <p14:creationId xmlns:p14="http://schemas.microsoft.com/office/powerpoint/2010/main" val="226461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</a:rPr>
              <a:t>Csv</a:t>
            </a:r>
            <a:r>
              <a:rPr lang="ko-KR" altLang="en-US" sz="2800" dirty="0">
                <a:solidFill>
                  <a:schemeClr val="tx1"/>
                </a:solidFill>
              </a:rPr>
              <a:t>파일 </a:t>
            </a:r>
            <a:r>
              <a:rPr lang="en-US" altLang="ko-KR" sz="2800" dirty="0" err="1">
                <a:solidFill>
                  <a:schemeClr val="tx1"/>
                </a:solidFill>
              </a:rPr>
              <a:t>DataFrame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6ABE3E7-5DC7-6862-ED17-5CDDB149A442}"/>
              </a:ext>
            </a:extLst>
          </p:cNvPr>
          <p:cNvSpPr/>
          <p:nvPr/>
        </p:nvSpPr>
        <p:spPr>
          <a:xfrm rot="20780450">
            <a:off x="89622" y="195452"/>
            <a:ext cx="1514263" cy="5989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3A8B4-931A-C68E-1988-462175F55BBE}"/>
              </a:ext>
            </a:extLst>
          </p:cNvPr>
          <p:cNvSpPr txBox="1"/>
          <p:nvPr/>
        </p:nvSpPr>
        <p:spPr>
          <a:xfrm rot="20780450">
            <a:off x="256881" y="259857"/>
            <a:ext cx="121449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5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D4FABEF-0902-4ABF-B326-5C76943C1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29" y="1438507"/>
            <a:ext cx="10331981" cy="34660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3126CC-0CFE-42A5-96CA-DF2235844494}"/>
              </a:ext>
            </a:extLst>
          </p:cNvPr>
          <p:cNvSpPr txBox="1"/>
          <p:nvPr/>
        </p:nvSpPr>
        <p:spPr>
          <a:xfrm>
            <a:off x="1195987" y="5024347"/>
            <a:ext cx="9667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채용 정보는 중요하지 않은 단어들이 </a:t>
            </a:r>
            <a:r>
              <a:rPr lang="en-US" altLang="ko-KR" dirty="0" err="1"/>
              <a:t>wordcloud</a:t>
            </a:r>
            <a:r>
              <a:rPr lang="ko-KR" altLang="en-US" dirty="0"/>
              <a:t>로 표현이 많이 되어서 채용조건과  </a:t>
            </a:r>
            <a:endParaRPr lang="en-US" altLang="ko-KR" dirty="0"/>
          </a:p>
          <a:p>
            <a:r>
              <a:rPr lang="en-US" altLang="ko-KR" dirty="0"/>
              <a:t>Job sector(</a:t>
            </a:r>
            <a:r>
              <a:rPr lang="ko-KR" altLang="en-US" dirty="0"/>
              <a:t>필요한 역량</a:t>
            </a:r>
            <a:r>
              <a:rPr lang="en-US" altLang="ko-KR" dirty="0"/>
              <a:t>)</a:t>
            </a:r>
            <a:r>
              <a:rPr lang="ko-KR" altLang="en-US" dirty="0"/>
              <a:t>을 중점적으로 </a:t>
            </a:r>
            <a:r>
              <a:rPr lang="en-US" altLang="ko-KR" dirty="0" err="1"/>
              <a:t>wordcloud</a:t>
            </a:r>
            <a:r>
              <a:rPr lang="ko-KR" altLang="en-US" dirty="0"/>
              <a:t>화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580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solidFill>
                  <a:schemeClr val="tx1"/>
                </a:solidFill>
              </a:rPr>
              <a:t>채용조건 </a:t>
            </a:r>
            <a:r>
              <a:rPr lang="en-US" altLang="ko-KR" sz="2800" dirty="0" err="1">
                <a:solidFill>
                  <a:schemeClr val="tx1"/>
                </a:solidFill>
              </a:rPr>
              <a:t>WordCloud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6ABE3E7-5DC7-6862-ED17-5CDDB149A442}"/>
              </a:ext>
            </a:extLst>
          </p:cNvPr>
          <p:cNvSpPr/>
          <p:nvPr/>
        </p:nvSpPr>
        <p:spPr>
          <a:xfrm rot="20780450">
            <a:off x="89622" y="195452"/>
            <a:ext cx="1514263" cy="5989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3A8B4-931A-C68E-1988-462175F55BBE}"/>
              </a:ext>
            </a:extLst>
          </p:cNvPr>
          <p:cNvSpPr txBox="1"/>
          <p:nvPr/>
        </p:nvSpPr>
        <p:spPr>
          <a:xfrm rot="20780450">
            <a:off x="256881" y="259857"/>
            <a:ext cx="121449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6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97F751F-8AD9-4CBA-8A99-F9BAD9486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20" y="1443878"/>
            <a:ext cx="10920760" cy="482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19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solidFill>
                  <a:schemeClr val="tx1"/>
                </a:solidFill>
              </a:rPr>
              <a:t>필요한 역량 </a:t>
            </a:r>
            <a:r>
              <a:rPr lang="en-US" altLang="ko-KR" sz="2800" dirty="0" err="1">
                <a:solidFill>
                  <a:schemeClr val="tx1"/>
                </a:solidFill>
              </a:rPr>
              <a:t>WordCloud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6ABE3E7-5DC7-6862-ED17-5CDDB149A442}"/>
              </a:ext>
            </a:extLst>
          </p:cNvPr>
          <p:cNvSpPr/>
          <p:nvPr/>
        </p:nvSpPr>
        <p:spPr>
          <a:xfrm rot="20780450">
            <a:off x="89622" y="195452"/>
            <a:ext cx="1514263" cy="5989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3A8B4-931A-C68E-1988-462175F55BBE}"/>
              </a:ext>
            </a:extLst>
          </p:cNvPr>
          <p:cNvSpPr txBox="1"/>
          <p:nvPr/>
        </p:nvSpPr>
        <p:spPr>
          <a:xfrm rot="20780450">
            <a:off x="256881" y="259857"/>
            <a:ext cx="121449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6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1EEF02-A74C-4D0F-8378-FDD1F19DD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69" y="1554480"/>
            <a:ext cx="10609067" cy="470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42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AD0AEA41-F6D0-2E97-C438-0FDA7A8499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5312" y="10493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4B9B09-FCE2-726C-4DCA-B9CC37F317B4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5BD12A-8345-A80A-6B24-4C3383A76B5B}"/>
              </a:ext>
            </a:extLst>
          </p:cNvPr>
          <p:cNvSpPr/>
          <p:nvPr/>
        </p:nvSpPr>
        <p:spPr>
          <a:xfrm>
            <a:off x="-35312" y="3380611"/>
            <a:ext cx="12192000" cy="3429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4468A8-F622-AF03-0982-0FF5DA61B76A}"/>
              </a:ext>
            </a:extLst>
          </p:cNvPr>
          <p:cNvSpPr txBox="1"/>
          <p:nvPr/>
        </p:nvSpPr>
        <p:spPr>
          <a:xfrm>
            <a:off x="3275214" y="1139048"/>
            <a:ext cx="5012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+mj-ea"/>
                <a:ea typeface="+mj-ea"/>
              </a:rPr>
              <a:t>분석 결론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BB1520-1B5B-4428-80DC-5DCD44CF3FA9}"/>
              </a:ext>
            </a:extLst>
          </p:cNvPr>
          <p:cNvSpPr txBox="1"/>
          <p:nvPr/>
        </p:nvSpPr>
        <p:spPr>
          <a:xfrm>
            <a:off x="35312" y="3695126"/>
            <a:ext cx="11768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채용 조건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정규직이 많았고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3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년제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4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년제 학위를 요구 하는 곳이 많았습니다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45CFFC-5474-4C72-B27A-3B8DD3AB8EFE}"/>
              </a:ext>
            </a:extLst>
          </p:cNvPr>
          <p:cNvSpPr txBox="1"/>
          <p:nvPr/>
        </p:nvSpPr>
        <p:spPr>
          <a:xfrm>
            <a:off x="-5759" y="4345866"/>
            <a:ext cx="11768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필요 역량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필요 역량으로는 유지보수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백엔드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서버개발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기술지원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정보보안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앱개발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웹개발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네트워크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AI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인공지능 순으로 많았습니다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01D5B9-ABD3-4EBB-97B2-1A500E53DEAA}"/>
              </a:ext>
            </a:extLst>
          </p:cNvPr>
          <p:cNvSpPr txBox="1"/>
          <p:nvPr/>
        </p:nvSpPr>
        <p:spPr>
          <a:xfrm>
            <a:off x="-102833" y="5382691"/>
            <a:ext cx="117686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아쉬운 점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: IT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와 데이터 관련 분야가 아닌 직종도 섞여 있어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정확하게 분석하지 못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한게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아쉬웠습니다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시간과 실력이 부족해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wordcloud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로만 분석했던 점도 아쉬웠습니다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4716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A18FB86-ACFF-12AE-ED8A-6E5E16D8E418}"/>
              </a:ext>
            </a:extLst>
          </p:cNvPr>
          <p:cNvSpPr/>
          <p:nvPr/>
        </p:nvSpPr>
        <p:spPr>
          <a:xfrm>
            <a:off x="2416097" y="2297151"/>
            <a:ext cx="7359805" cy="2263698"/>
          </a:xfrm>
          <a:prstGeom prst="roundRect">
            <a:avLst>
              <a:gd name="adj" fmla="val 36864"/>
            </a:avLst>
          </a:prstGeom>
          <a:solidFill>
            <a:schemeClr val="accent3"/>
          </a:solidFill>
          <a:ln w="57150"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AF21F7-C7CB-C2B8-D76F-057A1E1DAB21}"/>
              </a:ext>
            </a:extLst>
          </p:cNvPr>
          <p:cNvSpPr txBox="1"/>
          <p:nvPr/>
        </p:nvSpPr>
        <p:spPr>
          <a:xfrm>
            <a:off x="3404291" y="2459504"/>
            <a:ext cx="553388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+mj-ea"/>
                <a:ea typeface="+mj-ea"/>
              </a:rPr>
              <a:t>&lt;</a:t>
            </a:r>
            <a:r>
              <a:rPr lang="ko-KR" altLang="en-US" sz="6000" b="1" dirty="0">
                <a:solidFill>
                  <a:schemeClr val="bg1"/>
                </a:solidFill>
                <a:latin typeface="+mj-ea"/>
                <a:ea typeface="+mj-ea"/>
              </a:rPr>
              <a:t>스포츠 </a:t>
            </a:r>
            <a:r>
              <a:rPr lang="en-US" altLang="ko-KR" sz="6000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6000" b="1" dirty="0">
                <a:solidFill>
                  <a:schemeClr val="bg1"/>
                </a:solidFill>
                <a:latin typeface="+mj-ea"/>
                <a:ea typeface="+mj-ea"/>
              </a:rPr>
              <a:t>야구 </a:t>
            </a:r>
            <a:r>
              <a:rPr lang="en-US" altLang="ko-KR" sz="6000" b="1" dirty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br>
              <a:rPr lang="en-US" altLang="ko-KR" sz="6000" b="1" dirty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ko-KR" altLang="en-US" sz="6000" b="1" dirty="0">
                <a:solidFill>
                  <a:schemeClr val="bg1"/>
                </a:solidFill>
                <a:latin typeface="+mj-ea"/>
                <a:ea typeface="+mj-ea"/>
              </a:rPr>
              <a:t>데이터 분석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9EB52F-F69E-6590-6CFA-13BAA14FE0EF}"/>
              </a:ext>
            </a:extLst>
          </p:cNvPr>
          <p:cNvSpPr txBox="1"/>
          <p:nvPr/>
        </p:nvSpPr>
        <p:spPr>
          <a:xfrm>
            <a:off x="5657418" y="485991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/>
              <a:t>김태헌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65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ADB66-0C63-2397-4C10-93B17DC52EBE}"/>
              </a:ext>
            </a:extLst>
          </p:cNvPr>
          <p:cNvSpPr txBox="1"/>
          <p:nvPr/>
        </p:nvSpPr>
        <p:spPr>
          <a:xfrm>
            <a:off x="949789" y="789503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7980FF6-F0E2-B743-B37A-51ACEBE2760E}"/>
              </a:ext>
            </a:extLst>
          </p:cNvPr>
          <p:cNvSpPr/>
          <p:nvPr/>
        </p:nvSpPr>
        <p:spPr>
          <a:xfrm>
            <a:off x="2477429" y="1893367"/>
            <a:ext cx="7237141" cy="836341"/>
          </a:xfrm>
          <a:prstGeom prst="roundRect">
            <a:avLst>
              <a:gd name="adj" fmla="val 4333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B67F19-5A7C-ABF0-B560-E220A2C61400}"/>
              </a:ext>
            </a:extLst>
          </p:cNvPr>
          <p:cNvSpPr txBox="1"/>
          <p:nvPr/>
        </p:nvSpPr>
        <p:spPr>
          <a:xfrm>
            <a:off x="3490332" y="2019149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C91941-CEAF-6B9E-BC0B-A2D29C9AD166}"/>
              </a:ext>
            </a:extLst>
          </p:cNvPr>
          <p:cNvSpPr txBox="1"/>
          <p:nvPr/>
        </p:nvSpPr>
        <p:spPr>
          <a:xfrm>
            <a:off x="4426105" y="2019149"/>
            <a:ext cx="3243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소주제 선정 이유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8FFE4B3-BBA5-FBDF-8405-24EA19672C94}"/>
              </a:ext>
            </a:extLst>
          </p:cNvPr>
          <p:cNvSpPr/>
          <p:nvPr/>
        </p:nvSpPr>
        <p:spPr>
          <a:xfrm>
            <a:off x="2477429" y="2898537"/>
            <a:ext cx="7237141" cy="836341"/>
          </a:xfrm>
          <a:prstGeom prst="roundRect">
            <a:avLst>
              <a:gd name="adj" fmla="val 4333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B6FC7E-B002-7CFF-34FB-DFF287882B73}"/>
              </a:ext>
            </a:extLst>
          </p:cNvPr>
          <p:cNvSpPr txBox="1"/>
          <p:nvPr/>
        </p:nvSpPr>
        <p:spPr>
          <a:xfrm>
            <a:off x="3490332" y="3024319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74078B-E034-DDE3-4EA8-4989897CEE4D}"/>
              </a:ext>
            </a:extLst>
          </p:cNvPr>
          <p:cNvSpPr txBox="1"/>
          <p:nvPr/>
        </p:nvSpPr>
        <p:spPr>
          <a:xfrm>
            <a:off x="4426105" y="3024319"/>
            <a:ext cx="49776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야구 데이터 분석가 </a:t>
            </a:r>
            <a:r>
              <a:rPr lang="ko-KR" altLang="en-US" sz="3200" dirty="0" err="1">
                <a:solidFill>
                  <a:schemeClr val="bg1"/>
                </a:solidFill>
                <a:latin typeface="+mj-ea"/>
                <a:ea typeface="+mj-ea"/>
              </a:rPr>
              <a:t>크롤링</a:t>
            </a:r>
            <a:endParaRPr lang="ko-KR" alt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83B62E5-DC5A-873C-74B7-8FDD9B3D274D}"/>
              </a:ext>
            </a:extLst>
          </p:cNvPr>
          <p:cNvSpPr/>
          <p:nvPr/>
        </p:nvSpPr>
        <p:spPr>
          <a:xfrm>
            <a:off x="2477429" y="3903707"/>
            <a:ext cx="7237141" cy="836341"/>
          </a:xfrm>
          <a:prstGeom prst="roundRect">
            <a:avLst>
              <a:gd name="adj" fmla="val 4333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8B4902-75E3-0920-070F-824B0AA2FF9F}"/>
              </a:ext>
            </a:extLst>
          </p:cNvPr>
          <p:cNvSpPr txBox="1"/>
          <p:nvPr/>
        </p:nvSpPr>
        <p:spPr>
          <a:xfrm>
            <a:off x="3490332" y="4029489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5F6076-82B5-11C3-4B1F-E850B8A07F28}"/>
              </a:ext>
            </a:extLst>
          </p:cNvPr>
          <p:cNvSpPr txBox="1"/>
          <p:nvPr/>
        </p:nvSpPr>
        <p:spPr>
          <a:xfrm>
            <a:off x="4426105" y="4029489"/>
            <a:ext cx="4249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희망 기업 항목별 평점 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EE92B32-3C89-C965-6AB9-E55B58BA8B72}"/>
              </a:ext>
            </a:extLst>
          </p:cNvPr>
          <p:cNvSpPr/>
          <p:nvPr/>
        </p:nvSpPr>
        <p:spPr>
          <a:xfrm>
            <a:off x="2477429" y="4908877"/>
            <a:ext cx="7237141" cy="836341"/>
          </a:xfrm>
          <a:prstGeom prst="roundRect">
            <a:avLst>
              <a:gd name="adj" fmla="val 4333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0C8B7D-71F7-A6D8-6E98-D7C5D7A2180A}"/>
              </a:ext>
            </a:extLst>
          </p:cNvPr>
          <p:cNvSpPr txBox="1"/>
          <p:nvPr/>
        </p:nvSpPr>
        <p:spPr>
          <a:xfrm>
            <a:off x="3490332" y="5034659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1C7D7F-F673-3F02-3E75-BF24A79B458D}"/>
              </a:ext>
            </a:extLst>
          </p:cNvPr>
          <p:cNvSpPr txBox="1"/>
          <p:nvPr/>
        </p:nvSpPr>
        <p:spPr>
          <a:xfrm>
            <a:off x="4426105" y="5034659"/>
            <a:ext cx="2832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채용 공고 분석</a:t>
            </a:r>
          </a:p>
        </p:txBody>
      </p:sp>
    </p:spTree>
    <p:extLst>
      <p:ext uri="{BB962C8B-B14F-4D97-AF65-F5344CB8AC3E}">
        <p14:creationId xmlns:p14="http://schemas.microsoft.com/office/powerpoint/2010/main" val="117380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2A9992E-B95C-D7ED-3F8D-0B989B8380A3}"/>
              </a:ext>
            </a:extLst>
          </p:cNvPr>
          <p:cNvSpPr/>
          <p:nvPr/>
        </p:nvSpPr>
        <p:spPr>
          <a:xfrm>
            <a:off x="626327" y="2506236"/>
            <a:ext cx="10933289" cy="2263698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4A95220-4771-72A5-62DE-F8204657ED01}"/>
              </a:ext>
            </a:extLst>
          </p:cNvPr>
          <p:cNvSpPr/>
          <p:nvPr/>
        </p:nvSpPr>
        <p:spPr>
          <a:xfrm>
            <a:off x="626327" y="2088065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2A873B6-F69F-BB0F-EEB5-BAD972EF3CF3}"/>
              </a:ext>
            </a:extLst>
          </p:cNvPr>
          <p:cNvSpPr/>
          <p:nvPr/>
        </p:nvSpPr>
        <p:spPr>
          <a:xfrm>
            <a:off x="10071409" y="2333391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4CAC4BA-FEA5-3831-33D8-4DF48C05ED56}"/>
              </a:ext>
            </a:extLst>
          </p:cNvPr>
          <p:cNvSpPr/>
          <p:nvPr/>
        </p:nvSpPr>
        <p:spPr>
          <a:xfrm>
            <a:off x="10515358" y="2333391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DBC8540-D814-5E70-DB96-244D0EE36225}"/>
              </a:ext>
            </a:extLst>
          </p:cNvPr>
          <p:cNvSpPr/>
          <p:nvPr/>
        </p:nvSpPr>
        <p:spPr>
          <a:xfrm>
            <a:off x="10959308" y="2333391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0922D5-A218-AC17-556D-60C2D0B4DDF2}"/>
              </a:ext>
            </a:extLst>
          </p:cNvPr>
          <p:cNvSpPr txBox="1"/>
          <p:nvPr/>
        </p:nvSpPr>
        <p:spPr>
          <a:xfrm>
            <a:off x="1000076" y="2275402"/>
            <a:ext cx="1042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1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4E4C77-E1F3-67AA-28E1-E8E682220527}"/>
              </a:ext>
            </a:extLst>
          </p:cNvPr>
          <p:cNvSpPr txBox="1"/>
          <p:nvPr/>
        </p:nvSpPr>
        <p:spPr>
          <a:xfrm>
            <a:off x="3422836" y="3342577"/>
            <a:ext cx="53463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소주제 선정 이유</a:t>
            </a:r>
            <a:endParaRPr lang="ko-KR" altLang="en-US" sz="54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3913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ADB66-0C63-2397-4C10-93B17DC52EBE}"/>
              </a:ext>
            </a:extLst>
          </p:cNvPr>
          <p:cNvSpPr txBox="1"/>
          <p:nvPr/>
        </p:nvSpPr>
        <p:spPr>
          <a:xfrm>
            <a:off x="949789" y="789503"/>
            <a:ext cx="2476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소주제 선정 이유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6ABE3E7-5DC7-6862-ED17-5CDDB149A442}"/>
              </a:ext>
            </a:extLst>
          </p:cNvPr>
          <p:cNvSpPr/>
          <p:nvPr/>
        </p:nvSpPr>
        <p:spPr>
          <a:xfrm rot="20780450">
            <a:off x="89622" y="195452"/>
            <a:ext cx="1514263" cy="5989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3A8B4-931A-C68E-1988-462175F55BBE}"/>
              </a:ext>
            </a:extLst>
          </p:cNvPr>
          <p:cNvSpPr txBox="1"/>
          <p:nvPr/>
        </p:nvSpPr>
        <p:spPr>
          <a:xfrm rot="20780450">
            <a:off x="256881" y="259857"/>
            <a:ext cx="121449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1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49E1996-83B0-4D55-91AB-9650ADAAC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422" y="1477041"/>
            <a:ext cx="5469038" cy="475140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C45F57B-B084-4952-AC72-36185F99B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965" y="2858943"/>
            <a:ext cx="4902822" cy="181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8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2A9992E-B95C-D7ED-3F8D-0B989B8380A3}"/>
              </a:ext>
            </a:extLst>
          </p:cNvPr>
          <p:cNvSpPr/>
          <p:nvPr/>
        </p:nvSpPr>
        <p:spPr>
          <a:xfrm>
            <a:off x="626327" y="2506236"/>
            <a:ext cx="10933289" cy="2263698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4A95220-4771-72A5-62DE-F8204657ED01}"/>
              </a:ext>
            </a:extLst>
          </p:cNvPr>
          <p:cNvSpPr/>
          <p:nvPr/>
        </p:nvSpPr>
        <p:spPr>
          <a:xfrm>
            <a:off x="626327" y="2088065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2A873B6-F69F-BB0F-EEB5-BAD972EF3CF3}"/>
              </a:ext>
            </a:extLst>
          </p:cNvPr>
          <p:cNvSpPr/>
          <p:nvPr/>
        </p:nvSpPr>
        <p:spPr>
          <a:xfrm>
            <a:off x="10071409" y="2333391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4CAC4BA-FEA5-3831-33D8-4DF48C05ED56}"/>
              </a:ext>
            </a:extLst>
          </p:cNvPr>
          <p:cNvSpPr/>
          <p:nvPr/>
        </p:nvSpPr>
        <p:spPr>
          <a:xfrm>
            <a:off x="10515358" y="2333391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DBC8540-D814-5E70-DB96-244D0EE36225}"/>
              </a:ext>
            </a:extLst>
          </p:cNvPr>
          <p:cNvSpPr/>
          <p:nvPr/>
        </p:nvSpPr>
        <p:spPr>
          <a:xfrm>
            <a:off x="10959308" y="2333391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0922D5-A218-AC17-556D-60C2D0B4DDF2}"/>
              </a:ext>
            </a:extLst>
          </p:cNvPr>
          <p:cNvSpPr txBox="1"/>
          <p:nvPr/>
        </p:nvSpPr>
        <p:spPr>
          <a:xfrm>
            <a:off x="972024" y="2275402"/>
            <a:ext cx="1098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2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4E4C77-E1F3-67AA-28E1-E8E682220527}"/>
              </a:ext>
            </a:extLst>
          </p:cNvPr>
          <p:cNvSpPr txBox="1"/>
          <p:nvPr/>
        </p:nvSpPr>
        <p:spPr>
          <a:xfrm>
            <a:off x="1959293" y="3342577"/>
            <a:ext cx="8273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야구 데이터 분석가 </a:t>
            </a:r>
            <a:r>
              <a:rPr lang="ko-KR" altLang="en-US" sz="5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크롤링</a:t>
            </a:r>
            <a:endParaRPr lang="ko-KR" altLang="en-US" sz="54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4556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8FC945-0F08-4DEC-BD07-35DB4E9C8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261" y="1488900"/>
            <a:ext cx="6840064" cy="47276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610D9C-D072-48A8-A7AD-1BB8DED9A4CA}"/>
              </a:ext>
            </a:extLst>
          </p:cNvPr>
          <p:cNvSpPr txBox="1"/>
          <p:nvPr/>
        </p:nvSpPr>
        <p:spPr>
          <a:xfrm>
            <a:off x="949789" y="789503"/>
            <a:ext cx="4083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야구 데이터 분석가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크롤링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6B7C8F3-5033-46FC-8E59-C26C790CA025}"/>
              </a:ext>
            </a:extLst>
          </p:cNvPr>
          <p:cNvSpPr/>
          <p:nvPr/>
        </p:nvSpPr>
        <p:spPr>
          <a:xfrm rot="20780450">
            <a:off x="49304" y="256535"/>
            <a:ext cx="1514263" cy="5989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BA039E-E3CA-4B2D-9245-CF845414E137}"/>
              </a:ext>
            </a:extLst>
          </p:cNvPr>
          <p:cNvSpPr txBox="1"/>
          <p:nvPr/>
        </p:nvSpPr>
        <p:spPr>
          <a:xfrm rot="20780450">
            <a:off x="216563" y="320940"/>
            <a:ext cx="121449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2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0474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실내, 전자기기, 컴퓨터이(가) 표시된 사진&#10;&#10;자동 생성된 설명">
            <a:extLst>
              <a:ext uri="{FF2B5EF4-FFF2-40B4-BE49-F238E27FC236}">
                <a16:creationId xmlns:a16="http://schemas.microsoft.com/office/drawing/2014/main" id="{2BC446E4-9E28-BADF-9C33-12F3530E62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F732D3B-FF2E-68FE-E47C-9B6B89205D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DCEC07-15AF-2CE7-0CBE-57E5791D7106}"/>
              </a:ext>
            </a:extLst>
          </p:cNvPr>
          <p:cNvSpPr txBox="1"/>
          <p:nvPr/>
        </p:nvSpPr>
        <p:spPr>
          <a:xfrm>
            <a:off x="1982534" y="2980353"/>
            <a:ext cx="822693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특정 분야에 국한되지 말고</a:t>
            </a:r>
            <a:br>
              <a:rPr lang="en-US" altLang="ko-KR" sz="3200" dirty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꿈꿔왔던 분야에 대해 조사하면 좋지 않을까</a:t>
            </a:r>
            <a:r>
              <a:rPr lang="en-US" altLang="ko-KR" sz="3200" dirty="0">
                <a:solidFill>
                  <a:schemeClr val="bg1"/>
                </a:solidFill>
                <a:latin typeface="+mj-ea"/>
                <a:ea typeface="+mj-ea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9184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610D9C-D072-48A8-A7AD-1BB8DED9A4CA}"/>
              </a:ext>
            </a:extLst>
          </p:cNvPr>
          <p:cNvSpPr txBox="1"/>
          <p:nvPr/>
        </p:nvSpPr>
        <p:spPr>
          <a:xfrm>
            <a:off x="949789" y="789503"/>
            <a:ext cx="4083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야구 데이터 분석가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크롤링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50452E-B739-45E4-84B1-763A8507B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34" y="1438505"/>
            <a:ext cx="5543109" cy="482848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16474A1-870C-4EEE-BAAA-AE0EE5C08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144" y="1438507"/>
            <a:ext cx="5392422" cy="4828478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418F781-032C-4774-BF54-49ECC16F62C4}"/>
              </a:ext>
            </a:extLst>
          </p:cNvPr>
          <p:cNvSpPr/>
          <p:nvPr/>
        </p:nvSpPr>
        <p:spPr>
          <a:xfrm rot="20780450">
            <a:off x="35573" y="295777"/>
            <a:ext cx="1514263" cy="5989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40750E-9A96-4E00-A5DC-F58452F1B999}"/>
              </a:ext>
            </a:extLst>
          </p:cNvPr>
          <p:cNvSpPr txBox="1"/>
          <p:nvPr/>
        </p:nvSpPr>
        <p:spPr>
          <a:xfrm rot="20780450">
            <a:off x="202832" y="360182"/>
            <a:ext cx="121449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2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107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ADB66-0C63-2397-4C10-93B17DC52EBE}"/>
              </a:ext>
            </a:extLst>
          </p:cNvPr>
          <p:cNvSpPr txBox="1"/>
          <p:nvPr/>
        </p:nvSpPr>
        <p:spPr>
          <a:xfrm>
            <a:off x="949789" y="789503"/>
            <a:ext cx="4083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야구 데이터 분석가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크롤링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6ABE3E7-5DC7-6862-ED17-5CDDB149A442}"/>
              </a:ext>
            </a:extLst>
          </p:cNvPr>
          <p:cNvSpPr/>
          <p:nvPr/>
        </p:nvSpPr>
        <p:spPr>
          <a:xfrm rot="20780450">
            <a:off x="89622" y="195452"/>
            <a:ext cx="1514263" cy="5989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3A8B4-931A-C68E-1988-462175F55BBE}"/>
              </a:ext>
            </a:extLst>
          </p:cNvPr>
          <p:cNvSpPr txBox="1"/>
          <p:nvPr/>
        </p:nvSpPr>
        <p:spPr>
          <a:xfrm rot="20780450">
            <a:off x="256881" y="259857"/>
            <a:ext cx="121449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2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D6A3E60-97A0-40CF-B83B-4B11DEF8C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897" y="1436693"/>
            <a:ext cx="6933235" cy="483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5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2A9992E-B95C-D7ED-3F8D-0B989B8380A3}"/>
              </a:ext>
            </a:extLst>
          </p:cNvPr>
          <p:cNvSpPr/>
          <p:nvPr/>
        </p:nvSpPr>
        <p:spPr>
          <a:xfrm>
            <a:off x="626327" y="2506236"/>
            <a:ext cx="10933289" cy="2263698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4A95220-4771-72A5-62DE-F8204657ED01}"/>
              </a:ext>
            </a:extLst>
          </p:cNvPr>
          <p:cNvSpPr/>
          <p:nvPr/>
        </p:nvSpPr>
        <p:spPr>
          <a:xfrm>
            <a:off x="626327" y="2088065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2A873B6-F69F-BB0F-EEB5-BAD972EF3CF3}"/>
              </a:ext>
            </a:extLst>
          </p:cNvPr>
          <p:cNvSpPr/>
          <p:nvPr/>
        </p:nvSpPr>
        <p:spPr>
          <a:xfrm>
            <a:off x="10071409" y="2333391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4CAC4BA-FEA5-3831-33D8-4DF48C05ED56}"/>
              </a:ext>
            </a:extLst>
          </p:cNvPr>
          <p:cNvSpPr/>
          <p:nvPr/>
        </p:nvSpPr>
        <p:spPr>
          <a:xfrm>
            <a:off x="10515358" y="2333391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DBC8540-D814-5E70-DB96-244D0EE36225}"/>
              </a:ext>
            </a:extLst>
          </p:cNvPr>
          <p:cNvSpPr/>
          <p:nvPr/>
        </p:nvSpPr>
        <p:spPr>
          <a:xfrm>
            <a:off x="10959308" y="2333391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0922D5-A218-AC17-556D-60C2D0B4DDF2}"/>
              </a:ext>
            </a:extLst>
          </p:cNvPr>
          <p:cNvSpPr txBox="1"/>
          <p:nvPr/>
        </p:nvSpPr>
        <p:spPr>
          <a:xfrm>
            <a:off x="972024" y="2275402"/>
            <a:ext cx="1098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3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4E4C77-E1F3-67AA-28E1-E8E682220527}"/>
              </a:ext>
            </a:extLst>
          </p:cNvPr>
          <p:cNvSpPr txBox="1"/>
          <p:nvPr/>
        </p:nvSpPr>
        <p:spPr>
          <a:xfrm>
            <a:off x="1534500" y="3342577"/>
            <a:ext cx="91230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희망 기업 항목별 평점 </a:t>
            </a:r>
            <a:r>
              <a:rPr lang="ko-KR" altLang="en-US" sz="5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크롤링</a:t>
            </a:r>
            <a:endParaRPr lang="ko-KR" altLang="en-US" sz="54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7521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610D9C-D072-48A8-A7AD-1BB8DED9A4CA}"/>
              </a:ext>
            </a:extLst>
          </p:cNvPr>
          <p:cNvSpPr txBox="1"/>
          <p:nvPr/>
        </p:nvSpPr>
        <p:spPr>
          <a:xfrm>
            <a:off x="949789" y="789503"/>
            <a:ext cx="4459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희망 기업 항목별 평점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크롤링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393D856-788E-4781-A009-5D3F37CB0D7C}"/>
              </a:ext>
            </a:extLst>
          </p:cNvPr>
          <p:cNvSpPr/>
          <p:nvPr/>
        </p:nvSpPr>
        <p:spPr>
          <a:xfrm rot="20780450">
            <a:off x="81814" y="306926"/>
            <a:ext cx="1514263" cy="5989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DDF9DC-6017-4EB6-B897-0830063B3D0E}"/>
              </a:ext>
            </a:extLst>
          </p:cNvPr>
          <p:cNvSpPr txBox="1"/>
          <p:nvPr/>
        </p:nvSpPr>
        <p:spPr>
          <a:xfrm rot="20780450">
            <a:off x="249073" y="371331"/>
            <a:ext cx="121449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3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78A0E9-7037-406D-929C-D55F2E06A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34" y="1286258"/>
            <a:ext cx="10957932" cy="498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5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610D9C-D072-48A8-A7AD-1BB8DED9A4CA}"/>
              </a:ext>
            </a:extLst>
          </p:cNvPr>
          <p:cNvSpPr txBox="1"/>
          <p:nvPr/>
        </p:nvSpPr>
        <p:spPr>
          <a:xfrm>
            <a:off x="949789" y="789503"/>
            <a:ext cx="4459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희망 기업 항목별 평점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크롤링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393D856-788E-4781-A009-5D3F37CB0D7C}"/>
              </a:ext>
            </a:extLst>
          </p:cNvPr>
          <p:cNvSpPr/>
          <p:nvPr/>
        </p:nvSpPr>
        <p:spPr>
          <a:xfrm rot="20780450">
            <a:off x="81814" y="306926"/>
            <a:ext cx="1514263" cy="5989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DDF9DC-6017-4EB6-B897-0830063B3D0E}"/>
              </a:ext>
            </a:extLst>
          </p:cNvPr>
          <p:cNvSpPr txBox="1"/>
          <p:nvPr/>
        </p:nvSpPr>
        <p:spPr>
          <a:xfrm rot="20780450">
            <a:off x="249073" y="371331"/>
            <a:ext cx="121449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3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B52C3F-89BA-4A72-A6AD-3E2B79A3F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869" y="1438505"/>
            <a:ext cx="7972425" cy="486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610D9C-D072-48A8-A7AD-1BB8DED9A4CA}"/>
              </a:ext>
            </a:extLst>
          </p:cNvPr>
          <p:cNvSpPr txBox="1"/>
          <p:nvPr/>
        </p:nvSpPr>
        <p:spPr>
          <a:xfrm>
            <a:off x="949789" y="789503"/>
            <a:ext cx="4459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희망 기업 항목별 평점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크롤링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393D856-788E-4781-A009-5D3F37CB0D7C}"/>
              </a:ext>
            </a:extLst>
          </p:cNvPr>
          <p:cNvSpPr/>
          <p:nvPr/>
        </p:nvSpPr>
        <p:spPr>
          <a:xfrm rot="20780450">
            <a:off x="81814" y="306926"/>
            <a:ext cx="1514263" cy="5989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DDF9DC-6017-4EB6-B897-0830063B3D0E}"/>
              </a:ext>
            </a:extLst>
          </p:cNvPr>
          <p:cNvSpPr txBox="1"/>
          <p:nvPr/>
        </p:nvSpPr>
        <p:spPr>
          <a:xfrm rot="20780450">
            <a:off x="249073" y="371331"/>
            <a:ext cx="121449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3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0EF6BF-E927-497F-8D19-15C93480C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34" y="1443878"/>
            <a:ext cx="5065646" cy="482015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DAD4C06-AADB-4916-8C88-A57F74FFC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832" y="1438507"/>
            <a:ext cx="5832548" cy="48201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3C1706C-A178-4736-AD0A-7B2162309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295" y="591015"/>
            <a:ext cx="1897671" cy="127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3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610D9C-D072-48A8-A7AD-1BB8DED9A4CA}"/>
              </a:ext>
            </a:extLst>
          </p:cNvPr>
          <p:cNvSpPr txBox="1"/>
          <p:nvPr/>
        </p:nvSpPr>
        <p:spPr>
          <a:xfrm>
            <a:off x="949789" y="789503"/>
            <a:ext cx="4459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희망 기업 항목별 평점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크롤링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393D856-788E-4781-A009-5D3F37CB0D7C}"/>
              </a:ext>
            </a:extLst>
          </p:cNvPr>
          <p:cNvSpPr/>
          <p:nvPr/>
        </p:nvSpPr>
        <p:spPr>
          <a:xfrm rot="20780450">
            <a:off x="81814" y="306926"/>
            <a:ext cx="1514263" cy="5989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DDF9DC-6017-4EB6-B897-0830063B3D0E}"/>
              </a:ext>
            </a:extLst>
          </p:cNvPr>
          <p:cNvSpPr txBox="1"/>
          <p:nvPr/>
        </p:nvSpPr>
        <p:spPr>
          <a:xfrm rot="20780450">
            <a:off x="249073" y="371331"/>
            <a:ext cx="121449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3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B052DDE-C49C-4C0E-9026-397F1A74F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824" y="1430151"/>
            <a:ext cx="6655142" cy="481195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EDB1FA8-9AA2-470A-8725-4B91F9CA3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20" y="1435431"/>
            <a:ext cx="4284204" cy="480667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DB51515-3CD7-4626-9F27-AC52404C5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3532" y="570335"/>
            <a:ext cx="2699363" cy="166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7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2A9992E-B95C-D7ED-3F8D-0B989B8380A3}"/>
              </a:ext>
            </a:extLst>
          </p:cNvPr>
          <p:cNvSpPr/>
          <p:nvPr/>
        </p:nvSpPr>
        <p:spPr>
          <a:xfrm>
            <a:off x="626327" y="2506236"/>
            <a:ext cx="10933289" cy="2263698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4A95220-4771-72A5-62DE-F8204657ED01}"/>
              </a:ext>
            </a:extLst>
          </p:cNvPr>
          <p:cNvSpPr/>
          <p:nvPr/>
        </p:nvSpPr>
        <p:spPr>
          <a:xfrm>
            <a:off x="626327" y="2088065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2A873B6-F69F-BB0F-EEB5-BAD972EF3CF3}"/>
              </a:ext>
            </a:extLst>
          </p:cNvPr>
          <p:cNvSpPr/>
          <p:nvPr/>
        </p:nvSpPr>
        <p:spPr>
          <a:xfrm>
            <a:off x="10071409" y="2333391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4CAC4BA-FEA5-3831-33D8-4DF48C05ED56}"/>
              </a:ext>
            </a:extLst>
          </p:cNvPr>
          <p:cNvSpPr/>
          <p:nvPr/>
        </p:nvSpPr>
        <p:spPr>
          <a:xfrm>
            <a:off x="10515358" y="2333391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DBC8540-D814-5E70-DB96-244D0EE36225}"/>
              </a:ext>
            </a:extLst>
          </p:cNvPr>
          <p:cNvSpPr/>
          <p:nvPr/>
        </p:nvSpPr>
        <p:spPr>
          <a:xfrm>
            <a:off x="10959308" y="2333391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0922D5-A218-AC17-556D-60C2D0B4DDF2}"/>
              </a:ext>
            </a:extLst>
          </p:cNvPr>
          <p:cNvSpPr txBox="1"/>
          <p:nvPr/>
        </p:nvSpPr>
        <p:spPr>
          <a:xfrm>
            <a:off x="964811" y="2275402"/>
            <a:ext cx="1112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4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4E4C77-E1F3-67AA-28E1-E8E682220527}"/>
              </a:ext>
            </a:extLst>
          </p:cNvPr>
          <p:cNvSpPr txBox="1"/>
          <p:nvPr/>
        </p:nvSpPr>
        <p:spPr>
          <a:xfrm>
            <a:off x="3769083" y="3342577"/>
            <a:ext cx="46538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채용 공고 분석</a:t>
            </a:r>
            <a:endParaRPr lang="ko-KR" altLang="en-US" sz="54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7841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610D9C-D072-48A8-A7AD-1BB8DED9A4CA}"/>
              </a:ext>
            </a:extLst>
          </p:cNvPr>
          <p:cNvSpPr txBox="1"/>
          <p:nvPr/>
        </p:nvSpPr>
        <p:spPr>
          <a:xfrm>
            <a:off x="949789" y="789503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4.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채용 공고 분석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418F781-032C-4774-BF54-49ECC16F62C4}"/>
              </a:ext>
            </a:extLst>
          </p:cNvPr>
          <p:cNvSpPr/>
          <p:nvPr/>
        </p:nvSpPr>
        <p:spPr>
          <a:xfrm rot="20780450">
            <a:off x="35573" y="295777"/>
            <a:ext cx="1514263" cy="5989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40750E-9A96-4E00-A5DC-F58452F1B999}"/>
              </a:ext>
            </a:extLst>
          </p:cNvPr>
          <p:cNvSpPr txBox="1"/>
          <p:nvPr/>
        </p:nvSpPr>
        <p:spPr>
          <a:xfrm rot="20780450">
            <a:off x="202832" y="360182"/>
            <a:ext cx="121449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2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DF115B-EC7A-4DCF-B916-E2C0C263E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20" y="1443878"/>
            <a:ext cx="10920759" cy="48119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57D9099-B8E7-4B6B-A7B4-B343B38BC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425" y="1356103"/>
            <a:ext cx="4769866" cy="488341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B36E306-C5DD-4510-A63B-86936F046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291" y="1427561"/>
            <a:ext cx="4283182" cy="481195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C3BAEF-47B4-48C3-8479-92C3B0B0981F}"/>
              </a:ext>
            </a:extLst>
          </p:cNvPr>
          <p:cNvSpPr/>
          <p:nvPr/>
        </p:nvSpPr>
        <p:spPr>
          <a:xfrm>
            <a:off x="1805651" y="3429000"/>
            <a:ext cx="3316146" cy="448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BCA0821-E439-4737-BF7F-D3C7E3382449}"/>
              </a:ext>
            </a:extLst>
          </p:cNvPr>
          <p:cNvSpPr/>
          <p:nvPr/>
        </p:nvSpPr>
        <p:spPr>
          <a:xfrm>
            <a:off x="1805651" y="4559461"/>
            <a:ext cx="3316146" cy="448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8D475C6-91C3-453C-983F-A9F9063472D5}"/>
              </a:ext>
            </a:extLst>
          </p:cNvPr>
          <p:cNvSpPr/>
          <p:nvPr/>
        </p:nvSpPr>
        <p:spPr>
          <a:xfrm>
            <a:off x="1709195" y="5602148"/>
            <a:ext cx="1334947" cy="58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5A5270-002E-4269-866C-CAB4132B5E8A}"/>
              </a:ext>
            </a:extLst>
          </p:cNvPr>
          <p:cNvSpPr/>
          <p:nvPr/>
        </p:nvSpPr>
        <p:spPr>
          <a:xfrm>
            <a:off x="6760415" y="5447864"/>
            <a:ext cx="1613869" cy="7403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99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실내, 전자기기, 컴퓨터이(가) 표시된 사진&#10;&#10;자동 생성된 설명">
            <a:extLst>
              <a:ext uri="{FF2B5EF4-FFF2-40B4-BE49-F238E27FC236}">
                <a16:creationId xmlns:a16="http://schemas.microsoft.com/office/drawing/2014/main" id="{2BC446E4-9E28-BADF-9C33-12F3530E62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F732D3B-FF2E-68FE-E47C-9B6B89205D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DCEC07-15AF-2CE7-0CBE-57E5791D7106}"/>
              </a:ext>
            </a:extLst>
          </p:cNvPr>
          <p:cNvSpPr txBox="1"/>
          <p:nvPr/>
        </p:nvSpPr>
        <p:spPr>
          <a:xfrm>
            <a:off x="2360968" y="2424769"/>
            <a:ext cx="7215437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u="sng" dirty="0">
                <a:solidFill>
                  <a:schemeClr val="bg1"/>
                </a:solidFill>
                <a:latin typeface="+mj-ea"/>
                <a:ea typeface="+mj-ea"/>
              </a:rPr>
              <a:t>결론</a:t>
            </a:r>
            <a:br>
              <a:rPr lang="en-US" altLang="ko-KR" sz="3200" dirty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그렇다면 희망 기업에 취업하기 위해선 </a:t>
            </a:r>
            <a:br>
              <a:rPr lang="en-US" altLang="ko-KR" sz="3200" dirty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어떠한 역량을 갖춰야 할 까</a:t>
            </a:r>
            <a:r>
              <a:rPr lang="en-US" altLang="ko-KR" sz="3200" dirty="0">
                <a:solidFill>
                  <a:schemeClr val="bg1"/>
                </a:solidFill>
                <a:latin typeface="+mj-ea"/>
                <a:ea typeface="+mj-ea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5286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ADB66-0C63-2397-4C10-93B17DC52EBE}"/>
              </a:ext>
            </a:extLst>
          </p:cNvPr>
          <p:cNvSpPr txBox="1"/>
          <p:nvPr/>
        </p:nvSpPr>
        <p:spPr>
          <a:xfrm>
            <a:off x="949789" y="789503"/>
            <a:ext cx="2640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팀원 별 역할분담</a:t>
            </a: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7A440951-ED7E-C4C5-0D4B-074F182D686B}"/>
              </a:ext>
            </a:extLst>
          </p:cNvPr>
          <p:cNvSpPr/>
          <p:nvPr/>
        </p:nvSpPr>
        <p:spPr>
          <a:xfrm>
            <a:off x="1355049" y="1719360"/>
            <a:ext cx="4741807" cy="213381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9094C2D-B39F-A2C0-D334-1AAC4D93DD99}"/>
              </a:ext>
            </a:extLst>
          </p:cNvPr>
          <p:cNvSpPr/>
          <p:nvPr/>
        </p:nvSpPr>
        <p:spPr>
          <a:xfrm>
            <a:off x="6093131" y="1719360"/>
            <a:ext cx="4741807" cy="2133813"/>
          </a:xfrm>
          <a:prstGeom prst="rect">
            <a:avLst/>
          </a:prstGeom>
          <a:solidFill>
            <a:srgbClr val="CCA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46BE5F1C-E940-125C-9116-59FB3FC2346B}"/>
              </a:ext>
            </a:extLst>
          </p:cNvPr>
          <p:cNvSpPr/>
          <p:nvPr/>
        </p:nvSpPr>
        <p:spPr>
          <a:xfrm>
            <a:off x="1355050" y="3852319"/>
            <a:ext cx="4741807" cy="21338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7D1D0686-7176-D801-73FE-F77330B68220}"/>
              </a:ext>
            </a:extLst>
          </p:cNvPr>
          <p:cNvSpPr/>
          <p:nvPr/>
        </p:nvSpPr>
        <p:spPr>
          <a:xfrm>
            <a:off x="6095144" y="3852319"/>
            <a:ext cx="4741807" cy="21338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A891567D-AE80-DDCE-A10E-885E8F3709A7}"/>
              </a:ext>
            </a:extLst>
          </p:cNvPr>
          <p:cNvSpPr txBox="1"/>
          <p:nvPr/>
        </p:nvSpPr>
        <p:spPr>
          <a:xfrm>
            <a:off x="1688609" y="2076465"/>
            <a:ext cx="2906680" cy="11451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&lt;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의료 데이터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&gt;</a:t>
            </a:r>
            <a:b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</a:b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네이버 오픈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API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데이터 </a:t>
            </a: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크롤링</a:t>
            </a:r>
            <a:b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</a:b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사람인 데이터 </a:t>
            </a: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크롤링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및 분석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24230E9F-152F-E11F-6E7D-2ED8B9A94AEF}"/>
              </a:ext>
            </a:extLst>
          </p:cNvPr>
          <p:cNvSpPr txBox="1"/>
          <p:nvPr/>
        </p:nvSpPr>
        <p:spPr>
          <a:xfrm>
            <a:off x="7012683" y="2116114"/>
            <a:ext cx="3490709" cy="1295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7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&lt;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스포츠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: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야구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&gt;</a:t>
            </a:r>
            <a:b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</a:b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네이버 오픈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API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데이터 </a:t>
            </a:r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크롤링</a:t>
            </a:r>
            <a:b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</a:b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희망 기업 정보 </a:t>
            </a:r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크롤링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및 분석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F555F63A-34EC-4A29-7448-C2F0B59B6803}"/>
              </a:ext>
            </a:extLst>
          </p:cNvPr>
          <p:cNvSpPr txBox="1"/>
          <p:nvPr/>
        </p:nvSpPr>
        <p:spPr>
          <a:xfrm>
            <a:off x="1625165" y="4412305"/>
            <a:ext cx="2906680" cy="1295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&lt;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게임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개발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&gt;</a:t>
            </a:r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사람인 채용 데이터 </a:t>
            </a:r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크롤링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   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게임개발계 연봉 분석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05D7A0BF-7999-698F-DB65-C1A1E4E9C9B7}"/>
              </a:ext>
            </a:extLst>
          </p:cNvPr>
          <p:cNvSpPr txBox="1"/>
          <p:nvPr/>
        </p:nvSpPr>
        <p:spPr>
          <a:xfrm>
            <a:off x="7588056" y="4293831"/>
            <a:ext cx="2937638" cy="1295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7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&lt;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대구의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IT,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데이터 분야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&gt;</a:t>
            </a:r>
          </a:p>
          <a:p>
            <a:pPr algn="r"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사람인 채용공고 </a:t>
            </a:r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크롤링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채용조건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필요역량 분석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6801CAC0-0D76-AC7E-1BCB-18D504FC137C}"/>
              </a:ext>
            </a:extLst>
          </p:cNvPr>
          <p:cNvSpPr txBox="1"/>
          <p:nvPr/>
        </p:nvSpPr>
        <p:spPr>
          <a:xfrm>
            <a:off x="4106003" y="3341041"/>
            <a:ext cx="195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조혜리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8EA02565-212D-FD58-108A-7F3D1DA1CF15}"/>
              </a:ext>
            </a:extLst>
          </p:cNvPr>
          <p:cNvSpPr txBox="1"/>
          <p:nvPr/>
        </p:nvSpPr>
        <p:spPr>
          <a:xfrm>
            <a:off x="6146027" y="3340046"/>
            <a:ext cx="1523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김태헌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78DBD101-EFF5-0F18-6E6C-27EF664D2708}"/>
              </a:ext>
            </a:extLst>
          </p:cNvPr>
          <p:cNvSpPr txBox="1"/>
          <p:nvPr/>
        </p:nvSpPr>
        <p:spPr>
          <a:xfrm>
            <a:off x="4531845" y="3879897"/>
            <a:ext cx="1534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권도운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47756660-52EF-97C6-3DBE-08DA71F8BA2E}"/>
              </a:ext>
            </a:extLst>
          </p:cNvPr>
          <p:cNvSpPr txBox="1"/>
          <p:nvPr/>
        </p:nvSpPr>
        <p:spPr>
          <a:xfrm>
            <a:off x="6156916" y="3881921"/>
            <a:ext cx="1624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김재성</a:t>
            </a:r>
          </a:p>
        </p:txBody>
      </p:sp>
    </p:spTree>
    <p:extLst>
      <p:ext uri="{BB962C8B-B14F-4D97-AF65-F5344CB8AC3E}">
        <p14:creationId xmlns:p14="http://schemas.microsoft.com/office/powerpoint/2010/main" val="143548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ADB66-0C63-2397-4C10-93B17DC52EBE}"/>
              </a:ext>
            </a:extLst>
          </p:cNvPr>
          <p:cNvSpPr txBox="1"/>
          <p:nvPr/>
        </p:nvSpPr>
        <p:spPr>
          <a:xfrm>
            <a:off x="949789" y="789503"/>
            <a:ext cx="963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결론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6ABE3E7-5DC7-6862-ED17-5CDDB149A442}"/>
              </a:ext>
            </a:extLst>
          </p:cNvPr>
          <p:cNvSpPr/>
          <p:nvPr/>
        </p:nvSpPr>
        <p:spPr>
          <a:xfrm rot="20780450">
            <a:off x="89622" y="195452"/>
            <a:ext cx="1514263" cy="5989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3A8B4-931A-C68E-1988-462175F55BBE}"/>
              </a:ext>
            </a:extLst>
          </p:cNvPr>
          <p:cNvSpPr txBox="1"/>
          <p:nvPr/>
        </p:nvSpPr>
        <p:spPr>
          <a:xfrm rot="20780450">
            <a:off x="256881" y="259857"/>
            <a:ext cx="121449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결론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21B1CD-2FDF-A3BC-E64A-C74D106061B5}"/>
              </a:ext>
            </a:extLst>
          </p:cNvPr>
          <p:cNvSpPr/>
          <p:nvPr/>
        </p:nvSpPr>
        <p:spPr>
          <a:xfrm>
            <a:off x="884663" y="1730348"/>
            <a:ext cx="3376786" cy="298597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1F67B6-D87F-B513-FEA5-3CDF98241B0E}"/>
              </a:ext>
            </a:extLst>
          </p:cNvPr>
          <p:cNvSpPr txBox="1"/>
          <p:nvPr/>
        </p:nvSpPr>
        <p:spPr>
          <a:xfrm>
            <a:off x="763300" y="5000976"/>
            <a:ext cx="33116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호크아이</a:t>
            </a:r>
            <a:br>
              <a:rPr lang="en-US" altLang="ko-KR" sz="2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</a:br>
            <a:r>
              <a:rPr lang="en-US" altLang="ko-KR" sz="2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2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관련 기술</a:t>
            </a:r>
            <a:r>
              <a:rPr lang="en-US" altLang="ko-KR" sz="2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26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F1E2D2-E108-31F3-06C6-DE84A114542D}"/>
              </a:ext>
            </a:extLst>
          </p:cNvPr>
          <p:cNvSpPr/>
          <p:nvPr/>
        </p:nvSpPr>
        <p:spPr>
          <a:xfrm>
            <a:off x="4407796" y="1730348"/>
            <a:ext cx="3376786" cy="2985977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55FEC4-4418-3CC6-2D04-81A9387EE4F3}"/>
              </a:ext>
            </a:extLst>
          </p:cNvPr>
          <p:cNvSpPr txBox="1"/>
          <p:nvPr/>
        </p:nvSpPr>
        <p:spPr>
          <a:xfrm>
            <a:off x="4423135" y="5026775"/>
            <a:ext cx="3387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자격증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41180DC-C037-EE30-0653-40E55995E6C2}"/>
              </a:ext>
            </a:extLst>
          </p:cNvPr>
          <p:cNvSpPr/>
          <p:nvPr/>
        </p:nvSpPr>
        <p:spPr>
          <a:xfrm>
            <a:off x="7930552" y="1730348"/>
            <a:ext cx="3376786" cy="2985977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D8734A-7343-E97E-4EE0-23175DC6A4D9}"/>
              </a:ext>
            </a:extLst>
          </p:cNvPr>
          <p:cNvSpPr txBox="1"/>
          <p:nvPr/>
        </p:nvSpPr>
        <p:spPr>
          <a:xfrm>
            <a:off x="8311086" y="5026775"/>
            <a:ext cx="27510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해당 분야에 대한 </a:t>
            </a:r>
            <a:br>
              <a:rPr lang="en-US" altLang="ko-KR" sz="28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</a:br>
            <a:r>
              <a:rPr lang="ko-KR" altLang="en-US" sz="28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관심 및 지식</a:t>
            </a:r>
          </a:p>
        </p:txBody>
      </p:sp>
    </p:spTree>
    <p:extLst>
      <p:ext uri="{BB962C8B-B14F-4D97-AF65-F5344CB8AC3E}">
        <p14:creationId xmlns:p14="http://schemas.microsoft.com/office/powerpoint/2010/main" val="299165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610D9C-D072-48A8-A7AD-1BB8DED9A4CA}"/>
              </a:ext>
            </a:extLst>
          </p:cNvPr>
          <p:cNvSpPr txBox="1"/>
          <p:nvPr/>
        </p:nvSpPr>
        <p:spPr>
          <a:xfrm>
            <a:off x="949789" y="789503"/>
            <a:ext cx="963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출처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01B5C1-C9B6-4004-94DB-61D380BAC9A2}"/>
              </a:ext>
            </a:extLst>
          </p:cNvPr>
          <p:cNvSpPr txBox="1"/>
          <p:nvPr/>
        </p:nvSpPr>
        <p:spPr>
          <a:xfrm>
            <a:off x="949789" y="1851994"/>
            <a:ext cx="1035754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https://serendipity77.tistory.com/entry/%EC%98%81%ED%99%94%EB%8F%99%EA%B0%90-%EC%98%81%ED%99%94%EB%8F%99%EA%B0%90-%EB%8C%93%EA%B8%80-%EB%A6%AC%EB%B7%B0-%EC%9B%8C%EB%93%9C-%ED%81%B4%EB%9D%BC%EC%9A%B0%EB%93%9Cwordcloud%EB%A1%9C-%EB%A7%8C%EB%93%A4%EC%96%B4%EB%B3%B4%EA%B8%B0%ED%8C%8C%EC%9D%B4%EC%8D%AC-Python</a:t>
            </a:r>
          </a:p>
          <a:p>
            <a:pPr marL="342900" indent="-342900" algn="ctr">
              <a:buFontTx/>
              <a:buChar char="-"/>
            </a:pP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05.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네이버 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Open-API </a:t>
            </a:r>
            <a:r>
              <a:rPr lang="ko-KR" altLang="en-US" sz="2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크롤링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.pdf</a:t>
            </a:r>
          </a:p>
          <a:p>
            <a:pPr marL="342900" indent="-342900" algn="ctr">
              <a:buFontTx/>
              <a:buChar char="-"/>
            </a:pP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06.</a:t>
            </a:r>
            <a:r>
              <a:rPr lang="ko-KR" altLang="en-US" sz="2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크롤링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_</a:t>
            </a:r>
            <a:r>
              <a:rPr lang="ko-KR" altLang="en-US" sz="2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동적웹크롤링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.pdf</a:t>
            </a:r>
          </a:p>
          <a:p>
            <a:pPr marL="342900" indent="-342900" algn="ctr">
              <a:buFontTx/>
              <a:buChar char="-"/>
            </a:pP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07.</a:t>
            </a:r>
            <a:r>
              <a:rPr lang="ko-KR" altLang="en-US" sz="2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크롤링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_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한국어 형태소 분석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.pdf</a:t>
            </a:r>
          </a:p>
          <a:p>
            <a:pPr marL="342900" indent="-342900" algn="ctr">
              <a:buFontTx/>
              <a:buChar char="-"/>
            </a:pP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hlinkClick r:id="rId2"/>
              </a:rPr>
              <a:t>https://www.saramin.co.kr/zf_user/company-info/view?csn=MEtsK3JJSENaWWl6clM3VGgyRlpYQT09</a:t>
            </a:r>
            <a:endParaRPr lang="en-US" altLang="ko-KR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342900" indent="-342900" algn="ctr">
              <a:buFontTx/>
              <a:buChar char="-"/>
            </a:pP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hlinkClick r:id="rId3"/>
              </a:rPr>
              <a:t>https://www.jobplanet.co.kr/companies/92074/reviews/%EC%82%BC%EC%84%B1%EB%9D%BC%EC%9D%B4%EC%98%A8%EC%A6%88</a:t>
            </a:r>
            <a:endParaRPr lang="en-US" altLang="ko-KR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342900" indent="-342900" algn="ctr">
              <a:buFontTx/>
              <a:buChar char="-"/>
            </a:pP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hlinkClick r:id="rId4"/>
              </a:rPr>
              <a:t>https://contents.diegobaseball.com/classes/43198</a:t>
            </a:r>
            <a:endParaRPr lang="en-US" altLang="ko-KR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342900" indent="-342900" algn="ctr">
              <a:buFontTx/>
              <a:buChar char="-"/>
            </a:pP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hlinkClick r:id="rId5"/>
              </a:rPr>
              <a:t>https://www.ncdinos.com/dinos/notice/view.do?seq=541482&amp;newsType=all&amp;pageNo=1</a:t>
            </a:r>
            <a:b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</a:br>
            <a:endParaRPr lang="en-US" altLang="ko-KR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342900" indent="-342900" algn="ctr">
              <a:buFontTx/>
              <a:buChar char="-"/>
            </a:pPr>
            <a:endParaRPr lang="ko-KR" altLang="en-US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967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자연, 실외, 협곡이(가) 표시된 사진&#10;&#10;자동 생성된 설명">
            <a:extLst>
              <a:ext uri="{FF2B5EF4-FFF2-40B4-BE49-F238E27FC236}">
                <a16:creationId xmlns:a16="http://schemas.microsoft.com/office/drawing/2014/main" id="{987931BC-E6FB-C8C4-701A-716E28A424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D6C04A3-A289-3FC4-8635-247E4086BE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DA4A0C-640A-2409-A703-50CED43D532F}"/>
              </a:ext>
            </a:extLst>
          </p:cNvPr>
          <p:cNvSpPr txBox="1"/>
          <p:nvPr/>
        </p:nvSpPr>
        <p:spPr>
          <a:xfrm>
            <a:off x="681701" y="2888269"/>
            <a:ext cx="1082860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500" b="1" spc="-300" dirty="0">
                <a:solidFill>
                  <a:schemeClr val="bg1"/>
                </a:solidFill>
                <a:latin typeface="+mj-ea"/>
                <a:ea typeface="+mj-ea"/>
              </a:rPr>
              <a:t>의료 데이터 분야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86EBDD9-1151-8ADF-BCC0-6950760F66CD}"/>
              </a:ext>
            </a:extLst>
          </p:cNvPr>
          <p:cNvCxnSpPr/>
          <p:nvPr/>
        </p:nvCxnSpPr>
        <p:spPr>
          <a:xfrm>
            <a:off x="5148146" y="2453371"/>
            <a:ext cx="1895708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3814E4F-DD2A-0547-41AF-4B501B5509F2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FB7A22-7308-48C1-92F6-B9C1E8C77FC9}"/>
              </a:ext>
            </a:extLst>
          </p:cNvPr>
          <p:cNvSpPr txBox="1"/>
          <p:nvPr/>
        </p:nvSpPr>
        <p:spPr>
          <a:xfrm>
            <a:off x="5189097" y="5065188"/>
            <a:ext cx="22621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조혜리</a:t>
            </a:r>
            <a:endParaRPr lang="ko-KR" altLang="en-US" sz="54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833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ADB66-0C63-2397-4C10-93B17DC52EBE}"/>
              </a:ext>
            </a:extLst>
          </p:cNvPr>
          <p:cNvSpPr txBox="1"/>
          <p:nvPr/>
        </p:nvSpPr>
        <p:spPr>
          <a:xfrm>
            <a:off x="949789" y="789503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7980FF6-F0E2-B743-B37A-51ACEBE2760E}"/>
              </a:ext>
            </a:extLst>
          </p:cNvPr>
          <p:cNvSpPr/>
          <p:nvPr/>
        </p:nvSpPr>
        <p:spPr>
          <a:xfrm>
            <a:off x="2477429" y="1893367"/>
            <a:ext cx="7237141" cy="836341"/>
          </a:xfrm>
          <a:prstGeom prst="roundRect">
            <a:avLst>
              <a:gd name="adj" fmla="val 4333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B67F19-5A7C-ABF0-B560-E220A2C61400}"/>
              </a:ext>
            </a:extLst>
          </p:cNvPr>
          <p:cNvSpPr txBox="1"/>
          <p:nvPr/>
        </p:nvSpPr>
        <p:spPr>
          <a:xfrm>
            <a:off x="3490332" y="2019149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C91941-CEAF-6B9E-BC0B-A2D29C9AD166}"/>
              </a:ext>
            </a:extLst>
          </p:cNvPr>
          <p:cNvSpPr txBox="1"/>
          <p:nvPr/>
        </p:nvSpPr>
        <p:spPr>
          <a:xfrm>
            <a:off x="4426105" y="2019149"/>
            <a:ext cx="3243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소주제 선정 배경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8FFE4B3-BBA5-FBDF-8405-24EA19672C94}"/>
              </a:ext>
            </a:extLst>
          </p:cNvPr>
          <p:cNvSpPr/>
          <p:nvPr/>
        </p:nvSpPr>
        <p:spPr>
          <a:xfrm>
            <a:off x="2477429" y="2898537"/>
            <a:ext cx="7237141" cy="836341"/>
          </a:xfrm>
          <a:prstGeom prst="roundRect">
            <a:avLst>
              <a:gd name="adj" fmla="val 4333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B6FC7E-B002-7CFF-34FB-DFF287882B73}"/>
              </a:ext>
            </a:extLst>
          </p:cNvPr>
          <p:cNvSpPr txBox="1"/>
          <p:nvPr/>
        </p:nvSpPr>
        <p:spPr>
          <a:xfrm>
            <a:off x="3490332" y="3024319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74078B-E034-DDE3-4EA8-4989897CEE4D}"/>
              </a:ext>
            </a:extLst>
          </p:cNvPr>
          <p:cNvSpPr txBox="1"/>
          <p:nvPr/>
        </p:nvSpPr>
        <p:spPr>
          <a:xfrm>
            <a:off x="4426105" y="3024319"/>
            <a:ext cx="2329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>
                <a:solidFill>
                  <a:schemeClr val="bg1"/>
                </a:solidFill>
                <a:latin typeface="+mj-ea"/>
                <a:ea typeface="+mj-ea"/>
              </a:rPr>
              <a:t>크롤링</a:t>
            </a:r>
            <a:r>
              <a:rPr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 과정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83B62E5-DC5A-873C-74B7-8FDD9B3D274D}"/>
              </a:ext>
            </a:extLst>
          </p:cNvPr>
          <p:cNvSpPr/>
          <p:nvPr/>
        </p:nvSpPr>
        <p:spPr>
          <a:xfrm>
            <a:off x="2477429" y="3903707"/>
            <a:ext cx="7237141" cy="836341"/>
          </a:xfrm>
          <a:prstGeom prst="roundRect">
            <a:avLst>
              <a:gd name="adj" fmla="val 4333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8B4902-75E3-0920-070F-824B0AA2FF9F}"/>
              </a:ext>
            </a:extLst>
          </p:cNvPr>
          <p:cNvSpPr txBox="1"/>
          <p:nvPr/>
        </p:nvSpPr>
        <p:spPr>
          <a:xfrm>
            <a:off x="3490332" y="4029489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5F6076-82B5-11C3-4B1F-E850B8A07F28}"/>
              </a:ext>
            </a:extLst>
          </p:cNvPr>
          <p:cNvSpPr txBox="1"/>
          <p:nvPr/>
        </p:nvSpPr>
        <p:spPr>
          <a:xfrm>
            <a:off x="4426105" y="4029489"/>
            <a:ext cx="2329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데이터 분석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EE92B32-3C89-C965-6AB9-E55B58BA8B72}"/>
              </a:ext>
            </a:extLst>
          </p:cNvPr>
          <p:cNvSpPr/>
          <p:nvPr/>
        </p:nvSpPr>
        <p:spPr>
          <a:xfrm>
            <a:off x="2477429" y="4908877"/>
            <a:ext cx="7237141" cy="836341"/>
          </a:xfrm>
          <a:prstGeom prst="roundRect">
            <a:avLst>
              <a:gd name="adj" fmla="val 4333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0C8B7D-71F7-A6D8-6E98-D7C5D7A2180A}"/>
              </a:ext>
            </a:extLst>
          </p:cNvPr>
          <p:cNvSpPr txBox="1"/>
          <p:nvPr/>
        </p:nvSpPr>
        <p:spPr>
          <a:xfrm>
            <a:off x="3490332" y="5034659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1C7D7F-F673-3F02-3E75-BF24A79B458D}"/>
              </a:ext>
            </a:extLst>
          </p:cNvPr>
          <p:cNvSpPr txBox="1"/>
          <p:nvPr/>
        </p:nvSpPr>
        <p:spPr>
          <a:xfrm>
            <a:off x="4426105" y="503465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231302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A18FB86-ACFF-12AE-ED8A-6E5E16D8E418}"/>
              </a:ext>
            </a:extLst>
          </p:cNvPr>
          <p:cNvSpPr/>
          <p:nvPr/>
        </p:nvSpPr>
        <p:spPr>
          <a:xfrm>
            <a:off x="2416097" y="2297151"/>
            <a:ext cx="7359805" cy="2263698"/>
          </a:xfrm>
          <a:prstGeom prst="roundRect">
            <a:avLst>
              <a:gd name="adj" fmla="val 36864"/>
            </a:avLst>
          </a:prstGeom>
          <a:solidFill>
            <a:schemeClr val="accent3"/>
          </a:solidFill>
          <a:ln w="57150"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AF21F7-C7CB-C2B8-D76F-057A1E1DAB21}"/>
              </a:ext>
            </a:extLst>
          </p:cNvPr>
          <p:cNvSpPr txBox="1"/>
          <p:nvPr/>
        </p:nvSpPr>
        <p:spPr>
          <a:xfrm>
            <a:off x="2427368" y="2875002"/>
            <a:ext cx="73372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  <a:latin typeface="+mj-ea"/>
                <a:ea typeface="+mj-ea"/>
              </a:rPr>
              <a:t>1. </a:t>
            </a:r>
            <a:r>
              <a:rPr lang="ko-KR" altLang="en-US" sz="6600" b="1" dirty="0">
                <a:solidFill>
                  <a:schemeClr val="bg1"/>
                </a:solidFill>
                <a:latin typeface="+mj-ea"/>
                <a:ea typeface="+mj-ea"/>
              </a:rPr>
              <a:t>소주제 선정배경 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B5A91E5-49F3-BB7F-776B-9A43CBBEC4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86BDFA-9ADA-3AB9-24C4-AEF6B91E33F2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FAE0D86-DDB0-4D32-97CB-9C4C09292A7E}"/>
              </a:ext>
            </a:extLst>
          </p:cNvPr>
          <p:cNvSpPr/>
          <p:nvPr/>
        </p:nvSpPr>
        <p:spPr>
          <a:xfrm>
            <a:off x="0" y="0"/>
            <a:ext cx="520762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9B468C-8932-713D-FB50-B755AAEFBF66}"/>
              </a:ext>
            </a:extLst>
          </p:cNvPr>
          <p:cNvSpPr txBox="1"/>
          <p:nvPr/>
        </p:nvSpPr>
        <p:spPr>
          <a:xfrm>
            <a:off x="431420" y="3075057"/>
            <a:ext cx="3102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+mj-ea"/>
                <a:ea typeface="+mj-ea"/>
              </a:rPr>
              <a:t>의료의 미래</a:t>
            </a:r>
            <a:r>
              <a:rPr lang="en-US" altLang="ko-KR" sz="4000" dirty="0">
                <a:solidFill>
                  <a:schemeClr val="bg1"/>
                </a:solidFill>
                <a:latin typeface="+mj-ea"/>
                <a:ea typeface="+mj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0657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ADB66-0C63-2397-4C10-93B17DC52EBE}"/>
              </a:ext>
            </a:extLst>
          </p:cNvPr>
          <p:cNvSpPr txBox="1"/>
          <p:nvPr/>
        </p:nvSpPr>
        <p:spPr>
          <a:xfrm>
            <a:off x="949789" y="789503"/>
            <a:ext cx="2476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소주제 선정 배경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B67F19-5A7C-ABF0-B560-E220A2C61400}"/>
              </a:ext>
            </a:extLst>
          </p:cNvPr>
          <p:cNvSpPr txBox="1"/>
          <p:nvPr/>
        </p:nvSpPr>
        <p:spPr>
          <a:xfrm>
            <a:off x="3490332" y="2019149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C91941-CEAF-6B9E-BC0B-A2D29C9AD166}"/>
              </a:ext>
            </a:extLst>
          </p:cNvPr>
          <p:cNvSpPr txBox="1"/>
          <p:nvPr/>
        </p:nvSpPr>
        <p:spPr>
          <a:xfrm>
            <a:off x="4426105" y="2019149"/>
            <a:ext cx="3331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B6FC7E-B002-7CFF-34FB-DFF287882B73}"/>
              </a:ext>
            </a:extLst>
          </p:cNvPr>
          <p:cNvSpPr txBox="1"/>
          <p:nvPr/>
        </p:nvSpPr>
        <p:spPr>
          <a:xfrm>
            <a:off x="3490332" y="3024319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74078B-E034-DDE3-4EA8-4989897CEE4D}"/>
              </a:ext>
            </a:extLst>
          </p:cNvPr>
          <p:cNvSpPr txBox="1"/>
          <p:nvPr/>
        </p:nvSpPr>
        <p:spPr>
          <a:xfrm>
            <a:off x="4426105" y="3024319"/>
            <a:ext cx="3331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8B4902-75E3-0920-070F-824B0AA2FF9F}"/>
              </a:ext>
            </a:extLst>
          </p:cNvPr>
          <p:cNvSpPr txBox="1"/>
          <p:nvPr/>
        </p:nvSpPr>
        <p:spPr>
          <a:xfrm>
            <a:off x="3490332" y="4029489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5F6076-82B5-11C3-4B1F-E850B8A07F28}"/>
              </a:ext>
            </a:extLst>
          </p:cNvPr>
          <p:cNvSpPr txBox="1"/>
          <p:nvPr/>
        </p:nvSpPr>
        <p:spPr>
          <a:xfrm>
            <a:off x="4426105" y="4029489"/>
            <a:ext cx="3331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0C8B7D-71F7-A6D8-6E98-D7C5D7A2180A}"/>
              </a:ext>
            </a:extLst>
          </p:cNvPr>
          <p:cNvSpPr txBox="1"/>
          <p:nvPr/>
        </p:nvSpPr>
        <p:spPr>
          <a:xfrm>
            <a:off x="3490332" y="5034659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1C7D7F-F673-3F02-3E75-BF24A79B458D}"/>
              </a:ext>
            </a:extLst>
          </p:cNvPr>
          <p:cNvSpPr txBox="1"/>
          <p:nvPr/>
        </p:nvSpPr>
        <p:spPr>
          <a:xfrm>
            <a:off x="4426105" y="5034659"/>
            <a:ext cx="3331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6597184-4540-4C49-97B5-CC8EDA03F6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315" y="2445953"/>
            <a:ext cx="9388704" cy="356455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EE064DA-881A-49C3-97D3-1740D9827823}"/>
              </a:ext>
            </a:extLst>
          </p:cNvPr>
          <p:cNvSpPr txBox="1"/>
          <p:nvPr/>
        </p:nvSpPr>
        <p:spPr>
          <a:xfrm>
            <a:off x="1623303" y="1968899"/>
            <a:ext cx="5673361" cy="47705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500" dirty="0"/>
              <a:t>NIH </a:t>
            </a:r>
            <a:r>
              <a:rPr lang="ko-KR" altLang="en-US" sz="2500" dirty="0"/>
              <a:t>미국 국립 보건원의 연구</a:t>
            </a:r>
          </a:p>
        </p:txBody>
      </p:sp>
    </p:spTree>
    <p:extLst>
      <p:ext uri="{BB962C8B-B14F-4D97-AF65-F5344CB8AC3E}">
        <p14:creationId xmlns:p14="http://schemas.microsoft.com/office/powerpoint/2010/main" val="945446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ADB66-0C63-2397-4C10-93B17DC52EBE}"/>
              </a:ext>
            </a:extLst>
          </p:cNvPr>
          <p:cNvSpPr txBox="1"/>
          <p:nvPr/>
        </p:nvSpPr>
        <p:spPr>
          <a:xfrm>
            <a:off x="949789" y="789503"/>
            <a:ext cx="2476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소주제 선정 배경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6ABE3E7-5DC7-6862-ED17-5CDDB149A442}"/>
              </a:ext>
            </a:extLst>
          </p:cNvPr>
          <p:cNvSpPr/>
          <p:nvPr/>
        </p:nvSpPr>
        <p:spPr>
          <a:xfrm rot="20780450">
            <a:off x="89622" y="195452"/>
            <a:ext cx="1514263" cy="5989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3A8B4-931A-C68E-1988-462175F55BBE}"/>
              </a:ext>
            </a:extLst>
          </p:cNvPr>
          <p:cNvSpPr txBox="1"/>
          <p:nvPr/>
        </p:nvSpPr>
        <p:spPr>
          <a:xfrm rot="20780450">
            <a:off x="256881" y="259857"/>
            <a:ext cx="121449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F14097A-A1DF-786D-4933-B59EF0216FA3}"/>
              </a:ext>
            </a:extLst>
          </p:cNvPr>
          <p:cNvSpPr/>
          <p:nvPr/>
        </p:nvSpPr>
        <p:spPr>
          <a:xfrm>
            <a:off x="4094057" y="1815152"/>
            <a:ext cx="4003886" cy="400388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D7D9A68-82B5-E717-C712-845D833351C7}"/>
              </a:ext>
            </a:extLst>
          </p:cNvPr>
          <p:cNvCxnSpPr/>
          <p:nvPr/>
        </p:nvCxnSpPr>
        <p:spPr>
          <a:xfrm>
            <a:off x="3166281" y="1815152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2099FC8-7BE0-F50D-21DE-6AD257EEED93}"/>
              </a:ext>
            </a:extLst>
          </p:cNvPr>
          <p:cNvCxnSpPr>
            <a:cxnSpLocks/>
          </p:cNvCxnSpPr>
          <p:nvPr/>
        </p:nvCxnSpPr>
        <p:spPr>
          <a:xfrm flipH="1">
            <a:off x="8274957" y="1815151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C65AF4D-07E6-62C0-C651-EEA5DEC39E1B}"/>
              </a:ext>
            </a:extLst>
          </p:cNvPr>
          <p:cNvCxnSpPr>
            <a:cxnSpLocks/>
          </p:cNvCxnSpPr>
          <p:nvPr/>
        </p:nvCxnSpPr>
        <p:spPr>
          <a:xfrm flipV="1">
            <a:off x="3166281" y="5082060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B959ADD-FCD6-413C-537A-E42D4975DA0A}"/>
              </a:ext>
            </a:extLst>
          </p:cNvPr>
          <p:cNvCxnSpPr>
            <a:cxnSpLocks/>
          </p:cNvCxnSpPr>
          <p:nvPr/>
        </p:nvCxnSpPr>
        <p:spPr>
          <a:xfrm flipH="1" flipV="1">
            <a:off x="8274957" y="5082059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3C79CEB-6E7D-9B82-DD95-017ACDBE0498}"/>
              </a:ext>
            </a:extLst>
          </p:cNvPr>
          <p:cNvSpPr txBox="1"/>
          <p:nvPr/>
        </p:nvSpPr>
        <p:spPr>
          <a:xfrm>
            <a:off x="9042514" y="1431554"/>
            <a:ext cx="2501006" cy="86177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2500" dirty="0"/>
              <a:t>환자와 의료진의</a:t>
            </a:r>
            <a:endParaRPr lang="en-US" altLang="ko-KR" sz="2500" dirty="0"/>
          </a:p>
          <a:p>
            <a:r>
              <a:rPr lang="ko-KR" altLang="en-US" sz="2500" dirty="0"/>
              <a:t> 소통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347412-A0CF-DCAD-9A61-4FA94431139C}"/>
              </a:ext>
            </a:extLst>
          </p:cNvPr>
          <p:cNvSpPr txBox="1"/>
          <p:nvPr/>
        </p:nvSpPr>
        <p:spPr>
          <a:xfrm>
            <a:off x="4466067" y="2967052"/>
            <a:ext cx="33778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AI</a:t>
            </a: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의학의 재구상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C4B5EE-AC54-494F-A076-324FC5B598E6}"/>
              </a:ext>
            </a:extLst>
          </p:cNvPr>
          <p:cNvSpPr txBox="1"/>
          <p:nvPr/>
        </p:nvSpPr>
        <p:spPr>
          <a:xfrm>
            <a:off x="8830199" y="5388151"/>
            <a:ext cx="2260555" cy="47705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2500" dirty="0"/>
              <a:t>원격진료</a:t>
            </a:r>
            <a:r>
              <a:rPr lang="en-US" altLang="ko-KR" sz="2500" dirty="0"/>
              <a:t>, </a:t>
            </a:r>
            <a:r>
              <a:rPr lang="ko-KR" altLang="en-US" sz="2500" dirty="0"/>
              <a:t>처방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BB0AF5-7F51-4EB5-9206-CD43B207B612}"/>
              </a:ext>
            </a:extLst>
          </p:cNvPr>
          <p:cNvSpPr txBox="1"/>
          <p:nvPr/>
        </p:nvSpPr>
        <p:spPr>
          <a:xfrm>
            <a:off x="1828556" y="1491821"/>
            <a:ext cx="1549040" cy="47705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500" dirty="0"/>
              <a:t>진단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504515-BFC7-4216-9DFA-06A9152761E5}"/>
              </a:ext>
            </a:extLst>
          </p:cNvPr>
          <p:cNvSpPr txBox="1"/>
          <p:nvPr/>
        </p:nvSpPr>
        <p:spPr>
          <a:xfrm>
            <a:off x="1335930" y="5565958"/>
            <a:ext cx="2270225" cy="47705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500" dirty="0"/>
              <a:t>신약개발</a:t>
            </a:r>
          </a:p>
        </p:txBody>
      </p:sp>
    </p:spTree>
    <p:extLst>
      <p:ext uri="{BB962C8B-B14F-4D97-AF65-F5344CB8AC3E}">
        <p14:creationId xmlns:p14="http://schemas.microsoft.com/office/powerpoint/2010/main" val="206968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A18FB86-ACFF-12AE-ED8A-6E5E16D8E418}"/>
              </a:ext>
            </a:extLst>
          </p:cNvPr>
          <p:cNvSpPr/>
          <p:nvPr/>
        </p:nvSpPr>
        <p:spPr>
          <a:xfrm>
            <a:off x="2416097" y="2297151"/>
            <a:ext cx="7359805" cy="2263698"/>
          </a:xfrm>
          <a:prstGeom prst="roundRect">
            <a:avLst>
              <a:gd name="adj" fmla="val 36864"/>
            </a:avLst>
          </a:prstGeom>
          <a:solidFill>
            <a:schemeClr val="accent3"/>
          </a:solidFill>
          <a:ln w="57150"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AF21F7-C7CB-C2B8-D76F-057A1E1DAB21}"/>
              </a:ext>
            </a:extLst>
          </p:cNvPr>
          <p:cNvSpPr txBox="1"/>
          <p:nvPr/>
        </p:nvSpPr>
        <p:spPr>
          <a:xfrm>
            <a:off x="3369133" y="2875002"/>
            <a:ext cx="54537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6600" b="1" dirty="0" err="1">
                <a:solidFill>
                  <a:schemeClr val="bg1"/>
                </a:solidFill>
                <a:latin typeface="+mj-ea"/>
                <a:ea typeface="+mj-ea"/>
              </a:rPr>
              <a:t>크롤링</a:t>
            </a:r>
            <a:r>
              <a:rPr lang="ko-KR" altLang="en-US" sz="6600" b="1" dirty="0">
                <a:solidFill>
                  <a:schemeClr val="bg1"/>
                </a:solidFill>
                <a:latin typeface="+mj-ea"/>
                <a:ea typeface="+mj-ea"/>
              </a:rPr>
              <a:t> 과정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41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7DB1566-B7B5-4AC6-C1EB-F995D00211CC}"/>
              </a:ext>
            </a:extLst>
          </p:cNvPr>
          <p:cNvSpPr/>
          <p:nvPr/>
        </p:nvSpPr>
        <p:spPr>
          <a:xfrm>
            <a:off x="646771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EB699B-FA36-23C6-3F8F-0A7114FB4060}"/>
              </a:ext>
            </a:extLst>
          </p:cNvPr>
          <p:cNvSpPr/>
          <p:nvPr/>
        </p:nvSpPr>
        <p:spPr>
          <a:xfrm>
            <a:off x="646770" y="515178"/>
            <a:ext cx="11126757" cy="76613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51A29D-6BA9-7114-67AB-74BC06E7C680}"/>
              </a:ext>
            </a:extLst>
          </p:cNvPr>
          <p:cNvSpPr txBox="1"/>
          <p:nvPr/>
        </p:nvSpPr>
        <p:spPr>
          <a:xfrm>
            <a:off x="4176248" y="2040673"/>
            <a:ext cx="3839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QUIZ TIME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BC6D49-A7C6-F8BE-2E2B-0F1F078EC587}"/>
              </a:ext>
            </a:extLst>
          </p:cNvPr>
          <p:cNvSpPr txBox="1"/>
          <p:nvPr/>
        </p:nvSpPr>
        <p:spPr>
          <a:xfrm>
            <a:off x="2426350" y="3178732"/>
            <a:ext cx="7293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이해할 수 있도록 보조 설명을 한 줄로 입력하세요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B04E637-F454-37E3-38E5-9FF2417FDAD2}"/>
              </a:ext>
            </a:extLst>
          </p:cNvPr>
          <p:cNvGrpSpPr/>
          <p:nvPr/>
        </p:nvGrpSpPr>
        <p:grpSpPr>
          <a:xfrm>
            <a:off x="2461720" y="4222208"/>
            <a:ext cx="7268556" cy="1532238"/>
            <a:chOff x="3188043" y="4540551"/>
            <a:chExt cx="7268556" cy="153223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B196E3D-1517-C850-7910-A3B777E84F17}"/>
                </a:ext>
              </a:extLst>
            </p:cNvPr>
            <p:cNvSpPr/>
            <p:nvPr/>
          </p:nvSpPr>
          <p:spPr>
            <a:xfrm>
              <a:off x="3188043" y="4540551"/>
              <a:ext cx="1532238" cy="15322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971B5B5-56FD-CD60-025B-A2E337CF5E2D}"/>
                </a:ext>
              </a:extLst>
            </p:cNvPr>
            <p:cNvSpPr/>
            <p:nvPr/>
          </p:nvSpPr>
          <p:spPr>
            <a:xfrm>
              <a:off x="5100149" y="4540551"/>
              <a:ext cx="1532238" cy="15322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596FB38-D920-CEC4-17B4-F3D579E88C44}"/>
                </a:ext>
              </a:extLst>
            </p:cNvPr>
            <p:cNvSpPr/>
            <p:nvPr/>
          </p:nvSpPr>
          <p:spPr>
            <a:xfrm>
              <a:off x="7012255" y="4540551"/>
              <a:ext cx="1532238" cy="15322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59C994D-8E31-F0C0-77F8-81A27225B3D9}"/>
                </a:ext>
              </a:extLst>
            </p:cNvPr>
            <p:cNvSpPr/>
            <p:nvPr/>
          </p:nvSpPr>
          <p:spPr>
            <a:xfrm>
              <a:off x="8924361" y="4540551"/>
              <a:ext cx="1532238" cy="15322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BAEA2A13-65D7-F062-F063-FFAACF6B1C76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B211D16-76DE-7514-8A24-777A3FF1B7FB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90C7540-B0FD-49EA-ACE4-9AD6A78F59A2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065A2A-9FED-FF7D-88F5-25378A4952A5}"/>
              </a:ext>
            </a:extLst>
          </p:cNvPr>
          <p:cNvSpPr txBox="1"/>
          <p:nvPr/>
        </p:nvSpPr>
        <p:spPr>
          <a:xfrm>
            <a:off x="949789" y="789503"/>
            <a:ext cx="3092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채용정보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크롤링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소스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E174D0C-4A66-45A8-A8B1-AD67AF8B6D19}"/>
              </a:ext>
            </a:extLst>
          </p:cNvPr>
          <p:cNvSpPr/>
          <p:nvPr/>
        </p:nvSpPr>
        <p:spPr>
          <a:xfrm>
            <a:off x="1165229" y="1792509"/>
            <a:ext cx="722566" cy="2250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C974043-D4A5-41DC-913F-2FDCA673AC62}"/>
              </a:ext>
            </a:extLst>
          </p:cNvPr>
          <p:cNvSpPr/>
          <p:nvPr/>
        </p:nvSpPr>
        <p:spPr>
          <a:xfrm>
            <a:off x="2161255" y="2315823"/>
            <a:ext cx="741229" cy="20320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2A2CF34-65AB-4A90-ABB4-261D92EB2944}"/>
              </a:ext>
            </a:extLst>
          </p:cNvPr>
          <p:cNvSpPr/>
          <p:nvPr/>
        </p:nvSpPr>
        <p:spPr>
          <a:xfrm>
            <a:off x="4810063" y="2310664"/>
            <a:ext cx="722566" cy="2250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CEC161A-6BD3-4C36-9286-68FCC0990214}"/>
              </a:ext>
            </a:extLst>
          </p:cNvPr>
          <p:cNvSpPr/>
          <p:nvPr/>
        </p:nvSpPr>
        <p:spPr>
          <a:xfrm>
            <a:off x="5936851" y="2517140"/>
            <a:ext cx="722566" cy="2250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26059EA-EC03-4A1F-859D-53EA3F529BCE}"/>
              </a:ext>
            </a:extLst>
          </p:cNvPr>
          <p:cNvSpPr/>
          <p:nvPr/>
        </p:nvSpPr>
        <p:spPr>
          <a:xfrm>
            <a:off x="7859059" y="5347859"/>
            <a:ext cx="722566" cy="225048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A2AA43E-B627-4920-A9F1-D8DD64224B7C}"/>
              </a:ext>
            </a:extLst>
          </p:cNvPr>
          <p:cNvSpPr/>
          <p:nvPr/>
        </p:nvSpPr>
        <p:spPr>
          <a:xfrm>
            <a:off x="9545156" y="2259453"/>
            <a:ext cx="1628222" cy="554539"/>
          </a:xfrm>
          <a:prstGeom prst="roundRect">
            <a:avLst/>
          </a:prstGeom>
          <a:solidFill>
            <a:srgbClr val="FFFF00">
              <a:alpha val="47059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973C7C5-5A69-4AE6-9F6D-36AB0458F0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34" y="1632816"/>
            <a:ext cx="5761335" cy="437272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0A73B3A-8DD2-45C3-A4BB-F5D8615945F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886" y="1281317"/>
            <a:ext cx="4915767" cy="4844524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8E0372E-F3C6-49F9-A453-CFCFFE552FF2}"/>
              </a:ext>
            </a:extLst>
          </p:cNvPr>
          <p:cNvSpPr/>
          <p:nvPr/>
        </p:nvSpPr>
        <p:spPr>
          <a:xfrm>
            <a:off x="2276837" y="1331056"/>
            <a:ext cx="1990487" cy="66612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b="1" dirty="0"/>
              <a:t>사람인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CD14D3F-C803-4CEB-BA34-A88FFAD99B10}"/>
              </a:ext>
            </a:extLst>
          </p:cNvPr>
          <p:cNvSpPr/>
          <p:nvPr/>
        </p:nvSpPr>
        <p:spPr>
          <a:xfrm>
            <a:off x="7777558" y="1327005"/>
            <a:ext cx="1990487" cy="66612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b="1" dirty="0"/>
              <a:t>네이버</a:t>
            </a:r>
          </a:p>
        </p:txBody>
      </p:sp>
    </p:spTree>
    <p:extLst>
      <p:ext uri="{BB962C8B-B14F-4D97-AF65-F5344CB8AC3E}">
        <p14:creationId xmlns:p14="http://schemas.microsoft.com/office/powerpoint/2010/main" val="262923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A18FB86-ACFF-12AE-ED8A-6E5E16D8E418}"/>
              </a:ext>
            </a:extLst>
          </p:cNvPr>
          <p:cNvSpPr/>
          <p:nvPr/>
        </p:nvSpPr>
        <p:spPr>
          <a:xfrm>
            <a:off x="1413164" y="2331789"/>
            <a:ext cx="9318567" cy="2263698"/>
          </a:xfrm>
          <a:prstGeom prst="roundRect">
            <a:avLst>
              <a:gd name="adj" fmla="val 36864"/>
            </a:avLst>
          </a:prstGeom>
          <a:solidFill>
            <a:schemeClr val="accent3"/>
          </a:solidFill>
          <a:ln w="57150"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대구 내 </a:t>
            </a:r>
            <a:r>
              <a:rPr lang="en-US" altLang="ko-KR" sz="4000" dirty="0"/>
              <a:t>IT, </a:t>
            </a:r>
            <a:r>
              <a:rPr lang="ko-KR" altLang="en-US" sz="4000" dirty="0"/>
              <a:t>데이터 분야 취업 동향 분석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9EB52F-F69E-6590-6CFA-13BAA14FE0EF}"/>
              </a:ext>
            </a:extLst>
          </p:cNvPr>
          <p:cNvSpPr txBox="1"/>
          <p:nvPr/>
        </p:nvSpPr>
        <p:spPr>
          <a:xfrm>
            <a:off x="5657418" y="485991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김재성</a:t>
            </a:r>
          </a:p>
        </p:txBody>
      </p:sp>
    </p:spTree>
    <p:extLst>
      <p:ext uri="{BB962C8B-B14F-4D97-AF65-F5344CB8AC3E}">
        <p14:creationId xmlns:p14="http://schemas.microsoft.com/office/powerpoint/2010/main" val="386310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8EB699B-FA36-23C6-3F8F-0A7114FB4060}"/>
              </a:ext>
            </a:extLst>
          </p:cNvPr>
          <p:cNvSpPr/>
          <p:nvPr/>
        </p:nvSpPr>
        <p:spPr>
          <a:xfrm>
            <a:off x="646770" y="515178"/>
            <a:ext cx="11126757" cy="76613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51A29D-6BA9-7114-67AB-74BC06E7C680}"/>
              </a:ext>
            </a:extLst>
          </p:cNvPr>
          <p:cNvSpPr txBox="1"/>
          <p:nvPr/>
        </p:nvSpPr>
        <p:spPr>
          <a:xfrm>
            <a:off x="4176248" y="2040673"/>
            <a:ext cx="3839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QUIZ TIME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AEA2A13-65D7-F062-F063-FFAACF6B1C76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B211D16-76DE-7514-8A24-777A3FF1B7FB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90C7540-B0FD-49EA-ACE4-9AD6A78F59A2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065A2A-9FED-FF7D-88F5-25378A4952A5}"/>
              </a:ext>
            </a:extLst>
          </p:cNvPr>
          <p:cNvSpPr txBox="1"/>
          <p:nvPr/>
        </p:nvSpPr>
        <p:spPr>
          <a:xfrm>
            <a:off x="949789" y="789503"/>
            <a:ext cx="3092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채용정보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크롤링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과정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2A2CF34-65AB-4A90-ABB4-261D92EB2944}"/>
              </a:ext>
            </a:extLst>
          </p:cNvPr>
          <p:cNvSpPr/>
          <p:nvPr/>
        </p:nvSpPr>
        <p:spPr>
          <a:xfrm>
            <a:off x="4810063" y="2310664"/>
            <a:ext cx="722566" cy="2250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CEC161A-6BD3-4C36-9286-68FCC0990214}"/>
              </a:ext>
            </a:extLst>
          </p:cNvPr>
          <p:cNvSpPr/>
          <p:nvPr/>
        </p:nvSpPr>
        <p:spPr>
          <a:xfrm>
            <a:off x="5936851" y="2517140"/>
            <a:ext cx="722566" cy="2250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26059EA-EC03-4A1F-859D-53EA3F529BCE}"/>
              </a:ext>
            </a:extLst>
          </p:cNvPr>
          <p:cNvSpPr/>
          <p:nvPr/>
        </p:nvSpPr>
        <p:spPr>
          <a:xfrm>
            <a:off x="7859059" y="5347859"/>
            <a:ext cx="722566" cy="225048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C382C07-1BD1-4A93-9346-E1FD7D68C1C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580" y="1543545"/>
            <a:ext cx="6874137" cy="5147560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E52AACB-DD2F-46A6-B28A-D6FEE7346DC7}"/>
              </a:ext>
            </a:extLst>
          </p:cNvPr>
          <p:cNvSpPr/>
          <p:nvPr/>
        </p:nvSpPr>
        <p:spPr>
          <a:xfrm>
            <a:off x="2326931" y="2521155"/>
            <a:ext cx="722566" cy="2250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25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7DB1566-B7B5-4AC6-C1EB-F995D00211CC}"/>
              </a:ext>
            </a:extLst>
          </p:cNvPr>
          <p:cNvSpPr/>
          <p:nvPr/>
        </p:nvSpPr>
        <p:spPr>
          <a:xfrm>
            <a:off x="646771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EB699B-FA36-23C6-3F8F-0A7114FB4060}"/>
              </a:ext>
            </a:extLst>
          </p:cNvPr>
          <p:cNvSpPr/>
          <p:nvPr/>
        </p:nvSpPr>
        <p:spPr>
          <a:xfrm>
            <a:off x="646770" y="515178"/>
            <a:ext cx="11126757" cy="76613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51A29D-6BA9-7114-67AB-74BC06E7C680}"/>
              </a:ext>
            </a:extLst>
          </p:cNvPr>
          <p:cNvSpPr txBox="1"/>
          <p:nvPr/>
        </p:nvSpPr>
        <p:spPr>
          <a:xfrm>
            <a:off x="4176248" y="2040673"/>
            <a:ext cx="3839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QUIZ TIME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BC6D49-A7C6-F8BE-2E2B-0F1F078EC587}"/>
              </a:ext>
            </a:extLst>
          </p:cNvPr>
          <p:cNvSpPr txBox="1"/>
          <p:nvPr/>
        </p:nvSpPr>
        <p:spPr>
          <a:xfrm>
            <a:off x="2426350" y="3178732"/>
            <a:ext cx="7293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이해할 수 있도록 보조 설명을 한 줄로 입력하세요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B04E637-F454-37E3-38E5-9FF2417FDAD2}"/>
              </a:ext>
            </a:extLst>
          </p:cNvPr>
          <p:cNvGrpSpPr/>
          <p:nvPr/>
        </p:nvGrpSpPr>
        <p:grpSpPr>
          <a:xfrm>
            <a:off x="2461720" y="4222208"/>
            <a:ext cx="7268556" cy="1532238"/>
            <a:chOff x="3188043" y="4540551"/>
            <a:chExt cx="7268556" cy="153223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B196E3D-1517-C850-7910-A3B777E84F17}"/>
                </a:ext>
              </a:extLst>
            </p:cNvPr>
            <p:cNvSpPr/>
            <p:nvPr/>
          </p:nvSpPr>
          <p:spPr>
            <a:xfrm>
              <a:off x="3188043" y="4540551"/>
              <a:ext cx="1532238" cy="15322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971B5B5-56FD-CD60-025B-A2E337CF5E2D}"/>
                </a:ext>
              </a:extLst>
            </p:cNvPr>
            <p:cNvSpPr/>
            <p:nvPr/>
          </p:nvSpPr>
          <p:spPr>
            <a:xfrm>
              <a:off x="5100149" y="4540551"/>
              <a:ext cx="1532238" cy="15322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596FB38-D920-CEC4-17B4-F3D579E88C44}"/>
                </a:ext>
              </a:extLst>
            </p:cNvPr>
            <p:cNvSpPr/>
            <p:nvPr/>
          </p:nvSpPr>
          <p:spPr>
            <a:xfrm>
              <a:off x="7012255" y="4540551"/>
              <a:ext cx="1532238" cy="15322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59C994D-8E31-F0C0-77F8-81A27225B3D9}"/>
                </a:ext>
              </a:extLst>
            </p:cNvPr>
            <p:cNvSpPr/>
            <p:nvPr/>
          </p:nvSpPr>
          <p:spPr>
            <a:xfrm>
              <a:off x="8924361" y="4540551"/>
              <a:ext cx="1532238" cy="15322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BAEA2A13-65D7-F062-F063-FFAACF6B1C76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B211D16-76DE-7514-8A24-777A3FF1B7FB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90C7540-B0FD-49EA-ACE4-9AD6A78F59A2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065A2A-9FED-FF7D-88F5-25378A4952A5}"/>
              </a:ext>
            </a:extLst>
          </p:cNvPr>
          <p:cNvSpPr txBox="1"/>
          <p:nvPr/>
        </p:nvSpPr>
        <p:spPr>
          <a:xfrm>
            <a:off x="949789" y="789503"/>
            <a:ext cx="3092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채용정보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크롤링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과정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166B735-E24C-4382-A9E5-D99854F9C84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70" y="1251418"/>
            <a:ext cx="11191444" cy="5172757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E174D0C-4A66-45A8-A8B1-AD67AF8B6D19}"/>
              </a:ext>
            </a:extLst>
          </p:cNvPr>
          <p:cNvSpPr/>
          <p:nvPr/>
        </p:nvSpPr>
        <p:spPr>
          <a:xfrm>
            <a:off x="1165229" y="1792509"/>
            <a:ext cx="722566" cy="2250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C974043-D4A5-41DC-913F-2FDCA673AC62}"/>
              </a:ext>
            </a:extLst>
          </p:cNvPr>
          <p:cNvSpPr/>
          <p:nvPr/>
        </p:nvSpPr>
        <p:spPr>
          <a:xfrm>
            <a:off x="2161255" y="2315823"/>
            <a:ext cx="741229" cy="20320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2A2CF34-65AB-4A90-ABB4-261D92EB2944}"/>
              </a:ext>
            </a:extLst>
          </p:cNvPr>
          <p:cNvSpPr/>
          <p:nvPr/>
        </p:nvSpPr>
        <p:spPr>
          <a:xfrm>
            <a:off x="4810063" y="2310664"/>
            <a:ext cx="722566" cy="2250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CEC161A-6BD3-4C36-9286-68FCC0990214}"/>
              </a:ext>
            </a:extLst>
          </p:cNvPr>
          <p:cNvSpPr/>
          <p:nvPr/>
        </p:nvSpPr>
        <p:spPr>
          <a:xfrm>
            <a:off x="5936851" y="2517140"/>
            <a:ext cx="722566" cy="2250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26059EA-EC03-4A1F-859D-53EA3F529BCE}"/>
              </a:ext>
            </a:extLst>
          </p:cNvPr>
          <p:cNvSpPr/>
          <p:nvPr/>
        </p:nvSpPr>
        <p:spPr>
          <a:xfrm>
            <a:off x="7859059" y="5347859"/>
            <a:ext cx="722566" cy="225048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A2AA43E-B627-4920-A9F1-D8DD64224B7C}"/>
              </a:ext>
            </a:extLst>
          </p:cNvPr>
          <p:cNvSpPr/>
          <p:nvPr/>
        </p:nvSpPr>
        <p:spPr>
          <a:xfrm>
            <a:off x="9545156" y="2259453"/>
            <a:ext cx="1628222" cy="554539"/>
          </a:xfrm>
          <a:prstGeom prst="roundRect">
            <a:avLst/>
          </a:prstGeom>
          <a:solidFill>
            <a:srgbClr val="FFFF00">
              <a:alpha val="47059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51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7DB1566-B7B5-4AC6-C1EB-F995D00211CC}"/>
              </a:ext>
            </a:extLst>
          </p:cNvPr>
          <p:cNvSpPr/>
          <p:nvPr/>
        </p:nvSpPr>
        <p:spPr>
          <a:xfrm>
            <a:off x="646771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EB699B-FA36-23C6-3F8F-0A7114FB4060}"/>
              </a:ext>
            </a:extLst>
          </p:cNvPr>
          <p:cNvSpPr/>
          <p:nvPr/>
        </p:nvSpPr>
        <p:spPr>
          <a:xfrm>
            <a:off x="646770" y="515178"/>
            <a:ext cx="11126757" cy="76613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51A29D-6BA9-7114-67AB-74BC06E7C680}"/>
              </a:ext>
            </a:extLst>
          </p:cNvPr>
          <p:cNvSpPr txBox="1"/>
          <p:nvPr/>
        </p:nvSpPr>
        <p:spPr>
          <a:xfrm>
            <a:off x="4176248" y="2040673"/>
            <a:ext cx="3839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QUIZ TIME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BC6D49-A7C6-F8BE-2E2B-0F1F078EC587}"/>
              </a:ext>
            </a:extLst>
          </p:cNvPr>
          <p:cNvSpPr txBox="1"/>
          <p:nvPr/>
        </p:nvSpPr>
        <p:spPr>
          <a:xfrm>
            <a:off x="2426350" y="3178732"/>
            <a:ext cx="7293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이해할 수 있도록 보조 설명을 한 줄로 입력하세요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B04E637-F454-37E3-38E5-9FF2417FDAD2}"/>
              </a:ext>
            </a:extLst>
          </p:cNvPr>
          <p:cNvGrpSpPr/>
          <p:nvPr/>
        </p:nvGrpSpPr>
        <p:grpSpPr>
          <a:xfrm>
            <a:off x="2461720" y="4222208"/>
            <a:ext cx="7268556" cy="1532238"/>
            <a:chOff x="3188043" y="4540551"/>
            <a:chExt cx="7268556" cy="153223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B196E3D-1517-C850-7910-A3B777E84F17}"/>
                </a:ext>
              </a:extLst>
            </p:cNvPr>
            <p:cNvSpPr/>
            <p:nvPr/>
          </p:nvSpPr>
          <p:spPr>
            <a:xfrm>
              <a:off x="3188043" y="4540551"/>
              <a:ext cx="1532238" cy="15322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971B5B5-56FD-CD60-025B-A2E337CF5E2D}"/>
                </a:ext>
              </a:extLst>
            </p:cNvPr>
            <p:cNvSpPr/>
            <p:nvPr/>
          </p:nvSpPr>
          <p:spPr>
            <a:xfrm>
              <a:off x="5100149" y="4540551"/>
              <a:ext cx="1532238" cy="15322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596FB38-D920-CEC4-17B4-F3D579E88C44}"/>
                </a:ext>
              </a:extLst>
            </p:cNvPr>
            <p:cNvSpPr/>
            <p:nvPr/>
          </p:nvSpPr>
          <p:spPr>
            <a:xfrm>
              <a:off x="7012255" y="4540551"/>
              <a:ext cx="1532238" cy="15322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59C994D-8E31-F0C0-77F8-81A27225B3D9}"/>
                </a:ext>
              </a:extLst>
            </p:cNvPr>
            <p:cNvSpPr/>
            <p:nvPr/>
          </p:nvSpPr>
          <p:spPr>
            <a:xfrm>
              <a:off x="8924361" y="4540551"/>
              <a:ext cx="1532238" cy="15322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BAEA2A13-65D7-F062-F063-FFAACF6B1C76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B211D16-76DE-7514-8A24-777A3FF1B7FB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90C7540-B0FD-49EA-ACE4-9AD6A78F59A2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065A2A-9FED-FF7D-88F5-25378A4952A5}"/>
              </a:ext>
            </a:extLst>
          </p:cNvPr>
          <p:cNvSpPr txBox="1"/>
          <p:nvPr/>
        </p:nvSpPr>
        <p:spPr>
          <a:xfrm>
            <a:off x="949789" y="789503"/>
            <a:ext cx="3092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채용정보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크롤링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과정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C974043-D4A5-41DC-913F-2FDCA673AC62}"/>
              </a:ext>
            </a:extLst>
          </p:cNvPr>
          <p:cNvSpPr/>
          <p:nvPr/>
        </p:nvSpPr>
        <p:spPr>
          <a:xfrm>
            <a:off x="2161255" y="2315823"/>
            <a:ext cx="741229" cy="20320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2A2CF34-65AB-4A90-ABB4-261D92EB2944}"/>
              </a:ext>
            </a:extLst>
          </p:cNvPr>
          <p:cNvSpPr/>
          <p:nvPr/>
        </p:nvSpPr>
        <p:spPr>
          <a:xfrm>
            <a:off x="4810063" y="2310664"/>
            <a:ext cx="722566" cy="2250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CEC161A-6BD3-4C36-9286-68FCC0990214}"/>
              </a:ext>
            </a:extLst>
          </p:cNvPr>
          <p:cNvSpPr/>
          <p:nvPr/>
        </p:nvSpPr>
        <p:spPr>
          <a:xfrm>
            <a:off x="5936851" y="2517140"/>
            <a:ext cx="722566" cy="2250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26059EA-EC03-4A1F-859D-53EA3F529BCE}"/>
              </a:ext>
            </a:extLst>
          </p:cNvPr>
          <p:cNvSpPr/>
          <p:nvPr/>
        </p:nvSpPr>
        <p:spPr>
          <a:xfrm>
            <a:off x="7859059" y="5347859"/>
            <a:ext cx="722566" cy="225048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A2AA43E-B627-4920-A9F1-D8DD64224B7C}"/>
              </a:ext>
            </a:extLst>
          </p:cNvPr>
          <p:cNvSpPr/>
          <p:nvPr/>
        </p:nvSpPr>
        <p:spPr>
          <a:xfrm>
            <a:off x="9545156" y="2259453"/>
            <a:ext cx="1628222" cy="554539"/>
          </a:xfrm>
          <a:prstGeom prst="roundRect">
            <a:avLst/>
          </a:prstGeom>
          <a:solidFill>
            <a:srgbClr val="FFFF00">
              <a:alpha val="47059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6440B91-918C-4F16-AC97-82EC961700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725" y="1368305"/>
            <a:ext cx="10104612" cy="5052306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E174D0C-4A66-45A8-A8B1-AD67AF8B6D19}"/>
              </a:ext>
            </a:extLst>
          </p:cNvPr>
          <p:cNvSpPr/>
          <p:nvPr/>
        </p:nvSpPr>
        <p:spPr>
          <a:xfrm>
            <a:off x="1342500" y="3125762"/>
            <a:ext cx="2586469" cy="25456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41AFD16-8A11-4F47-95C7-DA1AA2DBA9C4}"/>
              </a:ext>
            </a:extLst>
          </p:cNvPr>
          <p:cNvSpPr/>
          <p:nvPr/>
        </p:nvSpPr>
        <p:spPr>
          <a:xfrm>
            <a:off x="1455834" y="4311773"/>
            <a:ext cx="1532238" cy="1894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03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7DB1566-B7B5-4AC6-C1EB-F995D00211CC}"/>
              </a:ext>
            </a:extLst>
          </p:cNvPr>
          <p:cNvSpPr/>
          <p:nvPr/>
        </p:nvSpPr>
        <p:spPr>
          <a:xfrm>
            <a:off x="646771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EB699B-FA36-23C6-3F8F-0A7114FB4060}"/>
              </a:ext>
            </a:extLst>
          </p:cNvPr>
          <p:cNvSpPr/>
          <p:nvPr/>
        </p:nvSpPr>
        <p:spPr>
          <a:xfrm>
            <a:off x="646770" y="515178"/>
            <a:ext cx="11126757" cy="76613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51A29D-6BA9-7114-67AB-74BC06E7C680}"/>
              </a:ext>
            </a:extLst>
          </p:cNvPr>
          <p:cNvSpPr txBox="1"/>
          <p:nvPr/>
        </p:nvSpPr>
        <p:spPr>
          <a:xfrm>
            <a:off x="4176248" y="2040673"/>
            <a:ext cx="3839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QUIZ TIME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AEA2A13-65D7-F062-F063-FFAACF6B1C76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B211D16-76DE-7514-8A24-777A3FF1B7FB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90C7540-B0FD-49EA-ACE4-9AD6A78F59A2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065A2A-9FED-FF7D-88F5-25378A4952A5}"/>
              </a:ext>
            </a:extLst>
          </p:cNvPr>
          <p:cNvSpPr txBox="1"/>
          <p:nvPr/>
        </p:nvSpPr>
        <p:spPr>
          <a:xfrm>
            <a:off x="949789" y="789503"/>
            <a:ext cx="3092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채용정보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크롤링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과정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2A2CF34-65AB-4A90-ABB4-261D92EB2944}"/>
              </a:ext>
            </a:extLst>
          </p:cNvPr>
          <p:cNvSpPr/>
          <p:nvPr/>
        </p:nvSpPr>
        <p:spPr>
          <a:xfrm>
            <a:off x="4810063" y="2310664"/>
            <a:ext cx="722566" cy="2250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CEC161A-6BD3-4C36-9286-68FCC0990214}"/>
              </a:ext>
            </a:extLst>
          </p:cNvPr>
          <p:cNvSpPr/>
          <p:nvPr/>
        </p:nvSpPr>
        <p:spPr>
          <a:xfrm>
            <a:off x="5936851" y="2517140"/>
            <a:ext cx="722566" cy="2250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26059EA-EC03-4A1F-859D-53EA3F529BCE}"/>
              </a:ext>
            </a:extLst>
          </p:cNvPr>
          <p:cNvSpPr/>
          <p:nvPr/>
        </p:nvSpPr>
        <p:spPr>
          <a:xfrm>
            <a:off x="7859059" y="5347859"/>
            <a:ext cx="722566" cy="225048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66E125A-0CB0-4103-803D-F3FE8921854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042" y="1324922"/>
            <a:ext cx="6510752" cy="4942063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41AFD16-8A11-4F47-95C7-DA1AA2DBA9C4}"/>
              </a:ext>
            </a:extLst>
          </p:cNvPr>
          <p:cNvSpPr/>
          <p:nvPr/>
        </p:nvSpPr>
        <p:spPr>
          <a:xfrm>
            <a:off x="2562525" y="2647469"/>
            <a:ext cx="5637577" cy="85084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15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7DB1566-B7B5-4AC6-C1EB-F995D00211CC}"/>
              </a:ext>
            </a:extLst>
          </p:cNvPr>
          <p:cNvSpPr/>
          <p:nvPr/>
        </p:nvSpPr>
        <p:spPr>
          <a:xfrm>
            <a:off x="646771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EB699B-FA36-23C6-3F8F-0A7114FB4060}"/>
              </a:ext>
            </a:extLst>
          </p:cNvPr>
          <p:cNvSpPr/>
          <p:nvPr/>
        </p:nvSpPr>
        <p:spPr>
          <a:xfrm>
            <a:off x="646770" y="515178"/>
            <a:ext cx="11126757" cy="76613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AEA2A13-65D7-F062-F063-FFAACF6B1C76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B211D16-76DE-7514-8A24-777A3FF1B7FB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90C7540-B0FD-49EA-ACE4-9AD6A78F59A2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065A2A-9FED-FF7D-88F5-25378A4952A5}"/>
              </a:ext>
            </a:extLst>
          </p:cNvPr>
          <p:cNvSpPr txBox="1"/>
          <p:nvPr/>
        </p:nvSpPr>
        <p:spPr>
          <a:xfrm>
            <a:off x="949789" y="789503"/>
            <a:ext cx="2784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네이버 뉴스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크롤링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2A2CF34-65AB-4A90-ABB4-261D92EB2944}"/>
              </a:ext>
            </a:extLst>
          </p:cNvPr>
          <p:cNvSpPr/>
          <p:nvPr/>
        </p:nvSpPr>
        <p:spPr>
          <a:xfrm>
            <a:off x="4810063" y="2310664"/>
            <a:ext cx="722566" cy="2250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89077B3-B688-4086-8BD2-B478D3EADEF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491" y="1281317"/>
            <a:ext cx="5171346" cy="5096399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68D19C5-A4E5-42FD-8056-73F340CE41E5}"/>
              </a:ext>
            </a:extLst>
          </p:cNvPr>
          <p:cNvSpPr/>
          <p:nvPr/>
        </p:nvSpPr>
        <p:spPr>
          <a:xfrm>
            <a:off x="6052054" y="2252106"/>
            <a:ext cx="3781486" cy="69612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네이버 </a:t>
            </a:r>
            <a:r>
              <a:rPr lang="en-US" altLang="ko-KR" dirty="0"/>
              <a:t>open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활용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805EF22-011B-48A7-8BE5-FE77149803C4}"/>
              </a:ext>
            </a:extLst>
          </p:cNvPr>
          <p:cNvSpPr/>
          <p:nvPr/>
        </p:nvSpPr>
        <p:spPr>
          <a:xfrm>
            <a:off x="6052054" y="3357162"/>
            <a:ext cx="3781486" cy="69612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한국내 의료데이터 관련 이슈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06C01CD-A60C-4C6C-BBA0-721964AEF001}"/>
              </a:ext>
            </a:extLst>
          </p:cNvPr>
          <p:cNvSpPr/>
          <p:nvPr/>
        </p:nvSpPr>
        <p:spPr>
          <a:xfrm>
            <a:off x="6052054" y="4518987"/>
            <a:ext cx="3781486" cy="69612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현재 트렌드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609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A18FB86-ACFF-12AE-ED8A-6E5E16D8E418}"/>
              </a:ext>
            </a:extLst>
          </p:cNvPr>
          <p:cNvSpPr/>
          <p:nvPr/>
        </p:nvSpPr>
        <p:spPr>
          <a:xfrm>
            <a:off x="2416097" y="2297151"/>
            <a:ext cx="7359805" cy="2263698"/>
          </a:xfrm>
          <a:prstGeom prst="roundRect">
            <a:avLst>
              <a:gd name="adj" fmla="val 36864"/>
            </a:avLst>
          </a:prstGeom>
          <a:solidFill>
            <a:schemeClr val="accent3"/>
          </a:solidFill>
          <a:ln w="57150"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AF21F7-C7CB-C2B8-D76F-057A1E1DAB21}"/>
              </a:ext>
            </a:extLst>
          </p:cNvPr>
          <p:cNvSpPr txBox="1"/>
          <p:nvPr/>
        </p:nvSpPr>
        <p:spPr>
          <a:xfrm>
            <a:off x="3369134" y="2875002"/>
            <a:ext cx="54537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ko-KR" altLang="en-US" sz="6600" b="1" dirty="0">
                <a:solidFill>
                  <a:schemeClr val="bg1"/>
                </a:solidFill>
                <a:latin typeface="+mj-ea"/>
                <a:ea typeface="+mj-ea"/>
              </a:rPr>
              <a:t>키워드 분석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89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ADB66-0C63-2397-4C10-93B17DC52EBE}"/>
              </a:ext>
            </a:extLst>
          </p:cNvPr>
          <p:cNvSpPr txBox="1"/>
          <p:nvPr/>
        </p:nvSpPr>
        <p:spPr>
          <a:xfrm>
            <a:off x="949789" y="789503"/>
            <a:ext cx="4376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뉴스 키워드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분석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: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의료 데이터 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6ABE3E7-5DC7-6862-ED17-5CDDB149A442}"/>
              </a:ext>
            </a:extLst>
          </p:cNvPr>
          <p:cNvSpPr/>
          <p:nvPr/>
        </p:nvSpPr>
        <p:spPr>
          <a:xfrm rot="20780450">
            <a:off x="89622" y="195452"/>
            <a:ext cx="1514263" cy="5989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3A8B4-931A-C68E-1988-462175F55BBE}"/>
              </a:ext>
            </a:extLst>
          </p:cNvPr>
          <p:cNvSpPr txBox="1"/>
          <p:nvPr/>
        </p:nvSpPr>
        <p:spPr>
          <a:xfrm rot="20780450">
            <a:off x="256881" y="259857"/>
            <a:ext cx="121449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네이버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089AF61-40D4-DA63-09FF-7D01B7BD068C}"/>
              </a:ext>
            </a:extLst>
          </p:cNvPr>
          <p:cNvSpPr/>
          <p:nvPr/>
        </p:nvSpPr>
        <p:spPr>
          <a:xfrm>
            <a:off x="1006401" y="3339316"/>
            <a:ext cx="3682710" cy="19392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E290BA4-13E7-9B40-6AE9-EC95D26FBCB3}"/>
              </a:ext>
            </a:extLst>
          </p:cNvPr>
          <p:cNvSpPr/>
          <p:nvPr/>
        </p:nvSpPr>
        <p:spPr>
          <a:xfrm>
            <a:off x="1006401" y="1605179"/>
            <a:ext cx="3682710" cy="6619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7A85C53-7155-FA8D-6F18-47F3C091EFA1}"/>
              </a:ext>
            </a:extLst>
          </p:cNvPr>
          <p:cNvSpPr/>
          <p:nvPr/>
        </p:nvSpPr>
        <p:spPr>
          <a:xfrm>
            <a:off x="1006401" y="2444278"/>
            <a:ext cx="3682710" cy="6619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C8AE537-D5CB-8D7A-584A-F44AE119FE69}"/>
              </a:ext>
            </a:extLst>
          </p:cNvPr>
          <p:cNvSpPr/>
          <p:nvPr/>
        </p:nvSpPr>
        <p:spPr>
          <a:xfrm>
            <a:off x="1006401" y="5437063"/>
            <a:ext cx="3682710" cy="661955"/>
          </a:xfrm>
          <a:prstGeom prst="rect">
            <a:avLst/>
          </a:prstGeom>
          <a:solidFill>
            <a:srgbClr val="CCA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1D5F7EB-2F6D-4211-F3B8-B76EE03D87D7}"/>
              </a:ext>
            </a:extLst>
          </p:cNvPr>
          <p:cNvSpPr/>
          <p:nvPr/>
        </p:nvSpPr>
        <p:spPr>
          <a:xfrm>
            <a:off x="1341458" y="3650443"/>
            <a:ext cx="3034739" cy="545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6C0063B-CBD6-C058-0697-D58CDD877542}"/>
              </a:ext>
            </a:extLst>
          </p:cNvPr>
          <p:cNvSpPr/>
          <p:nvPr/>
        </p:nvSpPr>
        <p:spPr>
          <a:xfrm>
            <a:off x="1341458" y="4461572"/>
            <a:ext cx="3034739" cy="545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6E8F068-E6EA-3C1A-0F46-377051750DD2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>
            <a:off x="2847757" y="2267134"/>
            <a:ext cx="0" cy="177144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D690797-3811-3D59-A042-14A28A207E49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2847757" y="3106233"/>
            <a:ext cx="0" cy="233083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5D171DC0-8065-2FD6-04A7-3D32AF9AF07D}"/>
              </a:ext>
            </a:extLst>
          </p:cNvPr>
          <p:cNvCxnSpPr/>
          <p:nvPr/>
        </p:nvCxnSpPr>
        <p:spPr>
          <a:xfrm>
            <a:off x="2847757" y="5278566"/>
            <a:ext cx="0" cy="177144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BA679E3-F878-CA2C-332D-769DA3520674}"/>
              </a:ext>
            </a:extLst>
          </p:cNvPr>
          <p:cNvSpPr txBox="1"/>
          <p:nvPr/>
        </p:nvSpPr>
        <p:spPr>
          <a:xfrm>
            <a:off x="1834497" y="1766213"/>
            <a:ext cx="2026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6580FD-9E80-EB2B-D17B-E0FD7BA51388}"/>
              </a:ext>
            </a:extLst>
          </p:cNvPr>
          <p:cNvSpPr txBox="1"/>
          <p:nvPr/>
        </p:nvSpPr>
        <p:spPr>
          <a:xfrm>
            <a:off x="1834497" y="2607850"/>
            <a:ext cx="2026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D320AC1-91E0-9847-6CE8-46D3EFBB0610}"/>
              </a:ext>
            </a:extLst>
          </p:cNvPr>
          <p:cNvSpPr txBox="1"/>
          <p:nvPr/>
        </p:nvSpPr>
        <p:spPr>
          <a:xfrm>
            <a:off x="1752595" y="3741554"/>
            <a:ext cx="221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BF7EFF-DFED-D414-FD81-674D2190504C}"/>
              </a:ext>
            </a:extLst>
          </p:cNvPr>
          <p:cNvSpPr txBox="1"/>
          <p:nvPr/>
        </p:nvSpPr>
        <p:spPr>
          <a:xfrm>
            <a:off x="1752595" y="4550209"/>
            <a:ext cx="221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ED4C9C5-507A-CF5F-814B-F4BA9D7EB7E8}"/>
              </a:ext>
            </a:extLst>
          </p:cNvPr>
          <p:cNvSpPr txBox="1"/>
          <p:nvPr/>
        </p:nvSpPr>
        <p:spPr>
          <a:xfrm>
            <a:off x="1650151" y="5555899"/>
            <a:ext cx="2395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>
                <a:solidFill>
                  <a:schemeClr val="bg1"/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B60E89A-CBF6-C2A6-11EA-4832456CA2A0}"/>
              </a:ext>
            </a:extLst>
          </p:cNvPr>
          <p:cNvSpPr/>
          <p:nvPr/>
        </p:nvSpPr>
        <p:spPr>
          <a:xfrm>
            <a:off x="5603599" y="1605179"/>
            <a:ext cx="5614530" cy="44938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65B7E2A-2B36-47E5-A42D-99E7BA6930A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34" y="1449767"/>
            <a:ext cx="5260635" cy="5110599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80EDC1A-7761-461E-94E3-BC22C79A9DC4}"/>
              </a:ext>
            </a:extLst>
          </p:cNvPr>
          <p:cNvSpPr/>
          <p:nvPr/>
        </p:nvSpPr>
        <p:spPr>
          <a:xfrm>
            <a:off x="6521419" y="2104768"/>
            <a:ext cx="4180011" cy="597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환자와 병원 기관 중심</a:t>
            </a:r>
            <a:endParaRPr lang="ko-KR" altLang="en-US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D13A23CB-7F07-42CC-B4CF-7602730DA2C2}"/>
              </a:ext>
            </a:extLst>
          </p:cNvPr>
          <p:cNvSpPr/>
          <p:nvPr/>
        </p:nvSpPr>
        <p:spPr>
          <a:xfrm>
            <a:off x="6543504" y="2924205"/>
            <a:ext cx="4180011" cy="597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키워드</a:t>
            </a:r>
            <a:r>
              <a:rPr lang="en-US" altLang="ko-KR" b="1" dirty="0"/>
              <a:t>: </a:t>
            </a:r>
            <a:r>
              <a:rPr lang="ko-KR" altLang="en-US" b="1" dirty="0"/>
              <a:t>치료</a:t>
            </a:r>
            <a:r>
              <a:rPr lang="en-US" altLang="ko-KR" b="1" dirty="0"/>
              <a:t>, </a:t>
            </a:r>
            <a:r>
              <a:rPr lang="ko-KR" altLang="en-US" b="1" dirty="0"/>
              <a:t>개발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ECA10565-C17E-4CAF-B7A0-7987D0113E06}"/>
              </a:ext>
            </a:extLst>
          </p:cNvPr>
          <p:cNvSpPr/>
          <p:nvPr/>
        </p:nvSpPr>
        <p:spPr>
          <a:xfrm>
            <a:off x="6543504" y="3741554"/>
            <a:ext cx="4180011" cy="597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약품</a:t>
            </a:r>
            <a:r>
              <a:rPr lang="en-US" altLang="ko-KR" dirty="0"/>
              <a:t>, </a:t>
            </a:r>
            <a:r>
              <a:rPr lang="ko-KR" altLang="en-US" dirty="0"/>
              <a:t>신약</a:t>
            </a:r>
            <a:r>
              <a:rPr lang="en-US" altLang="ko-KR" dirty="0"/>
              <a:t>, </a:t>
            </a:r>
            <a:r>
              <a:rPr lang="ko-KR" altLang="en-US" dirty="0"/>
              <a:t>바이오</a:t>
            </a:r>
            <a:r>
              <a:rPr lang="en-US" altLang="ko-KR" dirty="0"/>
              <a:t>, </a:t>
            </a:r>
            <a:r>
              <a:rPr lang="ko-KR" altLang="en-US" dirty="0"/>
              <a:t>개발</a:t>
            </a:r>
            <a:r>
              <a:rPr lang="en-US" altLang="ko-KR" dirty="0"/>
              <a:t>, </a:t>
            </a:r>
            <a:r>
              <a:rPr lang="ko-KR" altLang="en-US" dirty="0"/>
              <a:t>코로나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2FD9D73-CACB-4305-96A3-87FC2B6A2672}"/>
              </a:ext>
            </a:extLst>
          </p:cNvPr>
          <p:cNvSpPr/>
          <p:nvPr/>
        </p:nvSpPr>
        <p:spPr>
          <a:xfrm>
            <a:off x="7434000" y="1227103"/>
            <a:ext cx="2529631" cy="608675"/>
          </a:xfrm>
          <a:prstGeom prst="roundRect">
            <a:avLst/>
          </a:prstGeom>
          <a:solidFill>
            <a:srgbClr val="F3ACCC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트렌드 및 대중 관심도</a:t>
            </a:r>
          </a:p>
        </p:txBody>
      </p:sp>
    </p:spTree>
    <p:extLst>
      <p:ext uri="{BB962C8B-B14F-4D97-AF65-F5344CB8AC3E}">
        <p14:creationId xmlns:p14="http://schemas.microsoft.com/office/powerpoint/2010/main" val="175892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ADB66-0C63-2397-4C10-93B17DC52EBE}"/>
              </a:ext>
            </a:extLst>
          </p:cNvPr>
          <p:cNvSpPr txBox="1"/>
          <p:nvPr/>
        </p:nvSpPr>
        <p:spPr>
          <a:xfrm>
            <a:off x="949789" y="789503"/>
            <a:ext cx="4376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뉴스 키워드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분석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: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의료 데이터 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6ABE3E7-5DC7-6862-ED17-5CDDB149A442}"/>
              </a:ext>
            </a:extLst>
          </p:cNvPr>
          <p:cNvSpPr/>
          <p:nvPr/>
        </p:nvSpPr>
        <p:spPr>
          <a:xfrm rot="20780450">
            <a:off x="89622" y="195452"/>
            <a:ext cx="1514263" cy="5989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3A8B4-931A-C68E-1988-462175F55BBE}"/>
              </a:ext>
            </a:extLst>
          </p:cNvPr>
          <p:cNvSpPr txBox="1"/>
          <p:nvPr/>
        </p:nvSpPr>
        <p:spPr>
          <a:xfrm rot="20780450">
            <a:off x="256881" y="259857"/>
            <a:ext cx="121449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089AF61-40D4-DA63-09FF-7D01B7BD068C}"/>
              </a:ext>
            </a:extLst>
          </p:cNvPr>
          <p:cNvSpPr/>
          <p:nvPr/>
        </p:nvSpPr>
        <p:spPr>
          <a:xfrm>
            <a:off x="1006401" y="3339316"/>
            <a:ext cx="3682710" cy="19392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E290BA4-13E7-9B40-6AE9-EC95D26FBCB3}"/>
              </a:ext>
            </a:extLst>
          </p:cNvPr>
          <p:cNvSpPr/>
          <p:nvPr/>
        </p:nvSpPr>
        <p:spPr>
          <a:xfrm>
            <a:off x="1006401" y="1605179"/>
            <a:ext cx="3682710" cy="6619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7A85C53-7155-FA8D-6F18-47F3C091EFA1}"/>
              </a:ext>
            </a:extLst>
          </p:cNvPr>
          <p:cNvSpPr/>
          <p:nvPr/>
        </p:nvSpPr>
        <p:spPr>
          <a:xfrm>
            <a:off x="1006401" y="2444278"/>
            <a:ext cx="3682710" cy="6619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C8AE537-D5CB-8D7A-584A-F44AE119FE69}"/>
              </a:ext>
            </a:extLst>
          </p:cNvPr>
          <p:cNvSpPr/>
          <p:nvPr/>
        </p:nvSpPr>
        <p:spPr>
          <a:xfrm>
            <a:off x="1006401" y="5437063"/>
            <a:ext cx="3682710" cy="661955"/>
          </a:xfrm>
          <a:prstGeom prst="rect">
            <a:avLst/>
          </a:prstGeom>
          <a:solidFill>
            <a:srgbClr val="CCA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1D5F7EB-2F6D-4211-F3B8-B76EE03D87D7}"/>
              </a:ext>
            </a:extLst>
          </p:cNvPr>
          <p:cNvSpPr/>
          <p:nvPr/>
        </p:nvSpPr>
        <p:spPr>
          <a:xfrm>
            <a:off x="1341458" y="3650443"/>
            <a:ext cx="3034739" cy="545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6C0063B-CBD6-C058-0697-D58CDD877542}"/>
              </a:ext>
            </a:extLst>
          </p:cNvPr>
          <p:cNvSpPr/>
          <p:nvPr/>
        </p:nvSpPr>
        <p:spPr>
          <a:xfrm>
            <a:off x="1341458" y="4461572"/>
            <a:ext cx="3034739" cy="545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6E8F068-E6EA-3C1A-0F46-377051750DD2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>
            <a:off x="2847757" y="2267134"/>
            <a:ext cx="0" cy="177144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D690797-3811-3D59-A042-14A28A207E49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2847757" y="3106233"/>
            <a:ext cx="0" cy="233083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5D171DC0-8065-2FD6-04A7-3D32AF9AF07D}"/>
              </a:ext>
            </a:extLst>
          </p:cNvPr>
          <p:cNvCxnSpPr/>
          <p:nvPr/>
        </p:nvCxnSpPr>
        <p:spPr>
          <a:xfrm>
            <a:off x="2847757" y="5278566"/>
            <a:ext cx="0" cy="177144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BA679E3-F878-CA2C-332D-769DA3520674}"/>
              </a:ext>
            </a:extLst>
          </p:cNvPr>
          <p:cNvSpPr txBox="1"/>
          <p:nvPr/>
        </p:nvSpPr>
        <p:spPr>
          <a:xfrm>
            <a:off x="1834497" y="1766213"/>
            <a:ext cx="2026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6580FD-9E80-EB2B-D17B-E0FD7BA51388}"/>
              </a:ext>
            </a:extLst>
          </p:cNvPr>
          <p:cNvSpPr txBox="1"/>
          <p:nvPr/>
        </p:nvSpPr>
        <p:spPr>
          <a:xfrm>
            <a:off x="1834497" y="2607850"/>
            <a:ext cx="2026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D320AC1-91E0-9847-6CE8-46D3EFBB0610}"/>
              </a:ext>
            </a:extLst>
          </p:cNvPr>
          <p:cNvSpPr txBox="1"/>
          <p:nvPr/>
        </p:nvSpPr>
        <p:spPr>
          <a:xfrm>
            <a:off x="1752595" y="3741554"/>
            <a:ext cx="221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BF7EFF-DFED-D414-FD81-674D2190504C}"/>
              </a:ext>
            </a:extLst>
          </p:cNvPr>
          <p:cNvSpPr txBox="1"/>
          <p:nvPr/>
        </p:nvSpPr>
        <p:spPr>
          <a:xfrm>
            <a:off x="1752595" y="4550209"/>
            <a:ext cx="221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ED4C9C5-507A-CF5F-814B-F4BA9D7EB7E8}"/>
              </a:ext>
            </a:extLst>
          </p:cNvPr>
          <p:cNvSpPr txBox="1"/>
          <p:nvPr/>
        </p:nvSpPr>
        <p:spPr>
          <a:xfrm>
            <a:off x="1650151" y="5555899"/>
            <a:ext cx="2395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>
                <a:solidFill>
                  <a:schemeClr val="bg1"/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B60E89A-CBF6-C2A6-11EA-4832456CA2A0}"/>
              </a:ext>
            </a:extLst>
          </p:cNvPr>
          <p:cNvSpPr/>
          <p:nvPr/>
        </p:nvSpPr>
        <p:spPr>
          <a:xfrm>
            <a:off x="5603599" y="1605179"/>
            <a:ext cx="5614530" cy="44938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65B7E2A-2B36-47E5-A42D-99E7BA6930A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34" y="1435431"/>
            <a:ext cx="5260635" cy="5110599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80EDC1A-7761-461E-94E3-BC22C79A9DC4}"/>
              </a:ext>
            </a:extLst>
          </p:cNvPr>
          <p:cNvSpPr/>
          <p:nvPr/>
        </p:nvSpPr>
        <p:spPr>
          <a:xfrm>
            <a:off x="6521419" y="2104768"/>
            <a:ext cx="4180011" cy="597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환자와 병원 기관 중심</a:t>
            </a:r>
            <a:endParaRPr lang="ko-KR" altLang="en-US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D13A23CB-7F07-42CC-B4CF-7602730DA2C2}"/>
              </a:ext>
            </a:extLst>
          </p:cNvPr>
          <p:cNvSpPr/>
          <p:nvPr/>
        </p:nvSpPr>
        <p:spPr>
          <a:xfrm>
            <a:off x="6543504" y="2924205"/>
            <a:ext cx="4180011" cy="597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키워드</a:t>
            </a:r>
            <a:r>
              <a:rPr lang="en-US" altLang="ko-KR" b="1" dirty="0"/>
              <a:t>: </a:t>
            </a:r>
            <a:r>
              <a:rPr lang="ko-KR" altLang="en-US" b="1" dirty="0"/>
              <a:t>치료</a:t>
            </a:r>
            <a:r>
              <a:rPr lang="en-US" altLang="ko-KR" b="1" dirty="0"/>
              <a:t>, </a:t>
            </a:r>
            <a:r>
              <a:rPr lang="ko-KR" altLang="en-US" b="1" dirty="0"/>
              <a:t>개발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ECA10565-C17E-4CAF-B7A0-7987D0113E06}"/>
              </a:ext>
            </a:extLst>
          </p:cNvPr>
          <p:cNvSpPr/>
          <p:nvPr/>
        </p:nvSpPr>
        <p:spPr>
          <a:xfrm>
            <a:off x="6543504" y="3741554"/>
            <a:ext cx="4180011" cy="597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약품</a:t>
            </a:r>
            <a:r>
              <a:rPr lang="en-US" altLang="ko-KR" dirty="0"/>
              <a:t>, </a:t>
            </a:r>
            <a:r>
              <a:rPr lang="ko-KR" altLang="en-US" dirty="0"/>
              <a:t>신약</a:t>
            </a:r>
            <a:r>
              <a:rPr lang="en-US" altLang="ko-KR" dirty="0"/>
              <a:t>, </a:t>
            </a:r>
            <a:r>
              <a:rPr lang="ko-KR" altLang="en-US" dirty="0"/>
              <a:t>바이오</a:t>
            </a:r>
            <a:r>
              <a:rPr lang="en-US" altLang="ko-KR" dirty="0"/>
              <a:t>, </a:t>
            </a:r>
            <a:r>
              <a:rPr lang="ko-KR" altLang="en-US" dirty="0"/>
              <a:t>개발</a:t>
            </a:r>
            <a:r>
              <a:rPr lang="en-US" altLang="ko-KR" dirty="0"/>
              <a:t>, </a:t>
            </a:r>
            <a:r>
              <a:rPr lang="ko-KR" altLang="en-US" dirty="0"/>
              <a:t>코로나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C22D77C-A7E6-4DD1-B6E2-7C0CB926C1C1}"/>
              </a:ext>
            </a:extLst>
          </p:cNvPr>
          <p:cNvSpPr/>
          <p:nvPr/>
        </p:nvSpPr>
        <p:spPr>
          <a:xfrm>
            <a:off x="6549620" y="4541799"/>
            <a:ext cx="4173895" cy="125726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500" b="1" dirty="0"/>
              <a:t>새로운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87190F4-6BF3-46EE-AA96-DD46208FB23E}"/>
              </a:ext>
            </a:extLst>
          </p:cNvPr>
          <p:cNvSpPr/>
          <p:nvPr/>
        </p:nvSpPr>
        <p:spPr>
          <a:xfrm>
            <a:off x="3032267" y="3410529"/>
            <a:ext cx="1126777" cy="54548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93E9B25C-95C9-4761-8AED-E832D7AC3349}"/>
              </a:ext>
            </a:extLst>
          </p:cNvPr>
          <p:cNvSpPr/>
          <p:nvPr/>
        </p:nvSpPr>
        <p:spPr>
          <a:xfrm>
            <a:off x="7434000" y="1227103"/>
            <a:ext cx="2529631" cy="608675"/>
          </a:xfrm>
          <a:prstGeom prst="roundRect">
            <a:avLst/>
          </a:prstGeom>
          <a:solidFill>
            <a:srgbClr val="F3ACCC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트렌드 및 대중 관심도</a:t>
            </a:r>
          </a:p>
        </p:txBody>
      </p:sp>
    </p:spTree>
    <p:extLst>
      <p:ext uri="{BB962C8B-B14F-4D97-AF65-F5344CB8AC3E}">
        <p14:creationId xmlns:p14="http://schemas.microsoft.com/office/powerpoint/2010/main" val="222676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7DB1566-B7B5-4AC6-C1EB-F995D00211CC}"/>
              </a:ext>
            </a:extLst>
          </p:cNvPr>
          <p:cNvSpPr/>
          <p:nvPr/>
        </p:nvSpPr>
        <p:spPr>
          <a:xfrm>
            <a:off x="646771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EB699B-FA36-23C6-3F8F-0A7114FB4060}"/>
              </a:ext>
            </a:extLst>
          </p:cNvPr>
          <p:cNvSpPr/>
          <p:nvPr/>
        </p:nvSpPr>
        <p:spPr>
          <a:xfrm>
            <a:off x="646770" y="515178"/>
            <a:ext cx="11126757" cy="76613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51A29D-6BA9-7114-67AB-74BC06E7C680}"/>
              </a:ext>
            </a:extLst>
          </p:cNvPr>
          <p:cNvSpPr txBox="1"/>
          <p:nvPr/>
        </p:nvSpPr>
        <p:spPr>
          <a:xfrm>
            <a:off x="4176248" y="2040673"/>
            <a:ext cx="3839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QUIZ TIME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AEA2A13-65D7-F062-F063-FFAACF6B1C76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B211D16-76DE-7514-8A24-777A3FF1B7FB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90C7540-B0FD-49EA-ACE4-9AD6A78F59A2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065A2A-9FED-FF7D-88F5-25378A4952A5}"/>
              </a:ext>
            </a:extLst>
          </p:cNvPr>
          <p:cNvSpPr txBox="1"/>
          <p:nvPr/>
        </p:nvSpPr>
        <p:spPr>
          <a:xfrm>
            <a:off x="949789" y="789503"/>
            <a:ext cx="3776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실질적인 채용 공고 트렌드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2A2CF34-65AB-4A90-ABB4-261D92EB2944}"/>
              </a:ext>
            </a:extLst>
          </p:cNvPr>
          <p:cNvSpPr/>
          <p:nvPr/>
        </p:nvSpPr>
        <p:spPr>
          <a:xfrm>
            <a:off x="4810063" y="2310664"/>
            <a:ext cx="722566" cy="2250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CEC161A-6BD3-4C36-9286-68FCC0990214}"/>
              </a:ext>
            </a:extLst>
          </p:cNvPr>
          <p:cNvSpPr/>
          <p:nvPr/>
        </p:nvSpPr>
        <p:spPr>
          <a:xfrm>
            <a:off x="5936851" y="2517140"/>
            <a:ext cx="722566" cy="2250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26059EA-EC03-4A1F-859D-53EA3F529BCE}"/>
              </a:ext>
            </a:extLst>
          </p:cNvPr>
          <p:cNvSpPr/>
          <p:nvPr/>
        </p:nvSpPr>
        <p:spPr>
          <a:xfrm>
            <a:off x="7859059" y="5347859"/>
            <a:ext cx="722566" cy="225048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66E125A-0CB0-4103-803D-F3FE8921854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042" y="1324922"/>
            <a:ext cx="6510752" cy="4942063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41AFD16-8A11-4F47-95C7-DA1AA2DBA9C4}"/>
              </a:ext>
            </a:extLst>
          </p:cNvPr>
          <p:cNvSpPr/>
          <p:nvPr/>
        </p:nvSpPr>
        <p:spPr>
          <a:xfrm>
            <a:off x="2562525" y="2647469"/>
            <a:ext cx="5637577" cy="85084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78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7DB1566-B7B5-4AC6-C1EB-F995D00211CC}"/>
              </a:ext>
            </a:extLst>
          </p:cNvPr>
          <p:cNvSpPr/>
          <p:nvPr/>
        </p:nvSpPr>
        <p:spPr>
          <a:xfrm>
            <a:off x="646771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EB699B-FA36-23C6-3F8F-0A7114FB4060}"/>
              </a:ext>
            </a:extLst>
          </p:cNvPr>
          <p:cNvSpPr/>
          <p:nvPr/>
        </p:nvSpPr>
        <p:spPr>
          <a:xfrm>
            <a:off x="646770" y="515178"/>
            <a:ext cx="11126757" cy="76613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AEA2A13-65D7-F062-F063-FFAACF6B1C76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B211D16-76DE-7514-8A24-777A3FF1B7FB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90C7540-B0FD-49EA-ACE4-9AD6A78F59A2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065A2A-9FED-FF7D-88F5-25378A4952A5}"/>
              </a:ext>
            </a:extLst>
          </p:cNvPr>
          <p:cNvSpPr txBox="1"/>
          <p:nvPr/>
        </p:nvSpPr>
        <p:spPr>
          <a:xfrm>
            <a:off x="949789" y="789503"/>
            <a:ext cx="3910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채용 직책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공고 제목 키워드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2A2CF34-65AB-4A90-ABB4-261D92EB2944}"/>
              </a:ext>
            </a:extLst>
          </p:cNvPr>
          <p:cNvSpPr/>
          <p:nvPr/>
        </p:nvSpPr>
        <p:spPr>
          <a:xfrm>
            <a:off x="4810063" y="2310664"/>
            <a:ext cx="722566" cy="2250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CEC161A-6BD3-4C36-9286-68FCC0990214}"/>
              </a:ext>
            </a:extLst>
          </p:cNvPr>
          <p:cNvSpPr/>
          <p:nvPr/>
        </p:nvSpPr>
        <p:spPr>
          <a:xfrm>
            <a:off x="5936851" y="2517140"/>
            <a:ext cx="722566" cy="2250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0C96C58-0A5A-4D28-A3C0-D03FA90D8C5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6" y="1281317"/>
            <a:ext cx="7053301" cy="541400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47E5880-4413-44F0-822F-5EB70D0809CB}"/>
              </a:ext>
            </a:extLst>
          </p:cNvPr>
          <p:cNvSpPr/>
          <p:nvPr/>
        </p:nvSpPr>
        <p:spPr>
          <a:xfrm>
            <a:off x="7063639" y="2310664"/>
            <a:ext cx="4673279" cy="32095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E56A157-DB77-4CB0-8DCD-CCD3021112F7}"/>
              </a:ext>
            </a:extLst>
          </p:cNvPr>
          <p:cNvSpPr/>
          <p:nvPr/>
        </p:nvSpPr>
        <p:spPr>
          <a:xfrm>
            <a:off x="7714799" y="2680466"/>
            <a:ext cx="3479251" cy="5592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경력직 선호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AEA9E52-ED66-4EDA-B7A5-B9BAE1D58B97}"/>
              </a:ext>
            </a:extLst>
          </p:cNvPr>
          <p:cNvSpPr/>
          <p:nvPr/>
        </p:nvSpPr>
        <p:spPr>
          <a:xfrm>
            <a:off x="7736884" y="3499903"/>
            <a:ext cx="3479251" cy="5592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키워드</a:t>
            </a:r>
            <a:r>
              <a:rPr lang="en-US" altLang="ko-KR" b="1" dirty="0"/>
              <a:t>: </a:t>
            </a:r>
            <a:r>
              <a:rPr lang="ko-KR" altLang="en-US" b="1" dirty="0"/>
              <a:t>팀</a:t>
            </a:r>
            <a:r>
              <a:rPr lang="en-US" altLang="ko-KR" b="1" dirty="0"/>
              <a:t>, </a:t>
            </a:r>
            <a:r>
              <a:rPr lang="ko-KR" altLang="en-US" b="1" dirty="0"/>
              <a:t>시스템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4312751-8BFB-4193-981E-8613539E92AA}"/>
              </a:ext>
            </a:extLst>
          </p:cNvPr>
          <p:cNvSpPr/>
          <p:nvPr/>
        </p:nvSpPr>
        <p:spPr>
          <a:xfrm>
            <a:off x="7736884" y="4317252"/>
            <a:ext cx="3479251" cy="5592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병원</a:t>
            </a:r>
            <a:r>
              <a:rPr lang="en-US" altLang="ko-KR" dirty="0"/>
              <a:t>, </a:t>
            </a:r>
            <a:r>
              <a:rPr lang="ko-KR" altLang="en-US" dirty="0"/>
              <a:t>연구실</a:t>
            </a:r>
            <a:r>
              <a:rPr lang="en-US" altLang="ko-KR" dirty="0"/>
              <a:t>, </a:t>
            </a:r>
            <a:r>
              <a:rPr lang="ko-KR" altLang="en-US" dirty="0"/>
              <a:t>의료기기</a:t>
            </a:r>
            <a:r>
              <a:rPr lang="en-US" altLang="ko-KR" dirty="0"/>
              <a:t>, </a:t>
            </a:r>
            <a:r>
              <a:rPr lang="ko-KR" altLang="en-US" dirty="0"/>
              <a:t>바이오</a:t>
            </a:r>
          </a:p>
        </p:txBody>
      </p:sp>
    </p:spTree>
    <p:extLst>
      <p:ext uri="{BB962C8B-B14F-4D97-AF65-F5344CB8AC3E}">
        <p14:creationId xmlns:p14="http://schemas.microsoft.com/office/powerpoint/2010/main" val="30697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ADB66-0C63-2397-4C10-93B17DC52EBE}"/>
              </a:ext>
            </a:extLst>
          </p:cNvPr>
          <p:cNvSpPr txBox="1"/>
          <p:nvPr/>
        </p:nvSpPr>
        <p:spPr>
          <a:xfrm>
            <a:off x="949789" y="789503"/>
            <a:ext cx="2270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주제 선정 이유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!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7980FF6-F0E2-B743-B37A-51ACEBE2760E}"/>
              </a:ext>
            </a:extLst>
          </p:cNvPr>
          <p:cNvSpPr/>
          <p:nvPr/>
        </p:nvSpPr>
        <p:spPr>
          <a:xfrm>
            <a:off x="2344425" y="1625844"/>
            <a:ext cx="7237141" cy="3990109"/>
          </a:xfrm>
          <a:prstGeom prst="roundRect">
            <a:avLst>
              <a:gd name="adj" fmla="val 4333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C91941-CEAF-6B9E-BC0B-A2D29C9AD166}"/>
              </a:ext>
            </a:extLst>
          </p:cNvPr>
          <p:cNvSpPr txBox="1"/>
          <p:nvPr/>
        </p:nvSpPr>
        <p:spPr>
          <a:xfrm>
            <a:off x="2672302" y="2493254"/>
            <a:ext cx="690926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대구에서 취업 하고싶은</a:t>
            </a:r>
            <a:endParaRPr lang="en-US" altLang="ko-KR" sz="32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욕구가 강해서 대구내에</a:t>
            </a:r>
            <a:endParaRPr lang="en-US" altLang="ko-KR" sz="32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+mj-ea"/>
                <a:ea typeface="+mj-ea"/>
              </a:rPr>
              <a:t>IT,</a:t>
            </a:r>
            <a:r>
              <a:rPr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 데이터 분야 채용공고를</a:t>
            </a:r>
            <a:endParaRPr lang="en-US" altLang="ko-KR" sz="32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통해 취업 동향을</a:t>
            </a:r>
            <a:r>
              <a:rPr lang="en-US" altLang="ko-KR" sz="3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분석해  보았습니다</a:t>
            </a:r>
            <a:r>
              <a:rPr lang="en-US" altLang="ko-KR" sz="3200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ko-KR" alt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9918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7DB1566-B7B5-4AC6-C1EB-F995D00211CC}"/>
              </a:ext>
            </a:extLst>
          </p:cNvPr>
          <p:cNvSpPr/>
          <p:nvPr/>
        </p:nvSpPr>
        <p:spPr>
          <a:xfrm>
            <a:off x="646770" y="596590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EB699B-FA36-23C6-3F8F-0A7114FB4060}"/>
              </a:ext>
            </a:extLst>
          </p:cNvPr>
          <p:cNvSpPr/>
          <p:nvPr/>
        </p:nvSpPr>
        <p:spPr>
          <a:xfrm>
            <a:off x="646770" y="515178"/>
            <a:ext cx="11126757" cy="76613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AEA2A13-65D7-F062-F063-FFAACF6B1C76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B211D16-76DE-7514-8A24-777A3FF1B7FB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90C7540-B0FD-49EA-ACE4-9AD6A78F59A2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065A2A-9FED-FF7D-88F5-25378A4952A5}"/>
              </a:ext>
            </a:extLst>
          </p:cNvPr>
          <p:cNvSpPr txBox="1"/>
          <p:nvPr/>
        </p:nvSpPr>
        <p:spPr>
          <a:xfrm>
            <a:off x="949789" y="789503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채용 공고 설명 요약 키워드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2A2CF34-65AB-4A90-ABB4-261D92EB2944}"/>
              </a:ext>
            </a:extLst>
          </p:cNvPr>
          <p:cNvSpPr/>
          <p:nvPr/>
        </p:nvSpPr>
        <p:spPr>
          <a:xfrm>
            <a:off x="4810063" y="2310664"/>
            <a:ext cx="722566" cy="2250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BC903DB-155A-4050-86F6-2A040AB978B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34" y="1281317"/>
            <a:ext cx="4752617" cy="567330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86F89FAA-B54D-4D37-B603-7B35440ACD0D}"/>
              </a:ext>
            </a:extLst>
          </p:cNvPr>
          <p:cNvSpPr/>
          <p:nvPr/>
        </p:nvSpPr>
        <p:spPr>
          <a:xfrm>
            <a:off x="6096000" y="1652374"/>
            <a:ext cx="5614530" cy="44938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C3DEF43-EBD4-477A-B922-54F7EF3975A4}"/>
              </a:ext>
            </a:extLst>
          </p:cNvPr>
          <p:cNvSpPr/>
          <p:nvPr/>
        </p:nvSpPr>
        <p:spPr>
          <a:xfrm>
            <a:off x="7013820" y="2151963"/>
            <a:ext cx="4180011" cy="597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/>
              <a:t>경력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9B190DE-8A30-4B7B-9DFF-7486FEC6352F}"/>
              </a:ext>
            </a:extLst>
          </p:cNvPr>
          <p:cNvSpPr/>
          <p:nvPr/>
        </p:nvSpPr>
        <p:spPr>
          <a:xfrm>
            <a:off x="7035905" y="2971400"/>
            <a:ext cx="4180011" cy="597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학력</a:t>
            </a:r>
            <a:r>
              <a:rPr lang="en-US" altLang="ko-KR" b="1" dirty="0"/>
              <a:t>: </a:t>
            </a:r>
            <a:r>
              <a:rPr lang="ko-KR" altLang="en-US" b="1" dirty="0"/>
              <a:t>대졸</a:t>
            </a:r>
            <a:r>
              <a:rPr lang="en-US" altLang="ko-KR" b="1" dirty="0"/>
              <a:t>, </a:t>
            </a:r>
            <a:r>
              <a:rPr lang="ko-KR" altLang="en-US" b="1" dirty="0"/>
              <a:t>학력무관</a:t>
            </a:r>
            <a:r>
              <a:rPr lang="en-US" altLang="ko-KR" b="1" dirty="0"/>
              <a:t>, </a:t>
            </a:r>
            <a:r>
              <a:rPr lang="ko-KR" altLang="en-US" b="1" dirty="0"/>
              <a:t>석사</a:t>
            </a:r>
            <a:r>
              <a:rPr lang="en-US" altLang="ko-KR" b="1" dirty="0"/>
              <a:t>, </a:t>
            </a:r>
            <a:r>
              <a:rPr lang="ko-KR" altLang="en-US" b="1" dirty="0"/>
              <a:t>박사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24038E9-F41E-4675-B494-1889AB2FF53B}"/>
              </a:ext>
            </a:extLst>
          </p:cNvPr>
          <p:cNvSpPr/>
          <p:nvPr/>
        </p:nvSpPr>
        <p:spPr>
          <a:xfrm>
            <a:off x="7035905" y="3788749"/>
            <a:ext cx="4180011" cy="597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연봉</a:t>
            </a:r>
            <a:r>
              <a:rPr lang="ko-KR" altLang="en-US" dirty="0"/>
              <a:t> </a:t>
            </a:r>
            <a:r>
              <a:rPr lang="ko-KR" altLang="en-US"/>
              <a:t>정보 한정적</a:t>
            </a:r>
            <a:endParaRPr lang="ko-KR" altLang="en-US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8A71972-0AAE-4C5F-8961-40AAE5A0F9BA}"/>
              </a:ext>
            </a:extLst>
          </p:cNvPr>
          <p:cNvSpPr/>
          <p:nvPr/>
        </p:nvSpPr>
        <p:spPr>
          <a:xfrm>
            <a:off x="7042021" y="4588994"/>
            <a:ext cx="4173895" cy="125726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/>
              <a:t>서울</a:t>
            </a:r>
          </a:p>
        </p:txBody>
      </p:sp>
    </p:spTree>
    <p:extLst>
      <p:ext uri="{BB962C8B-B14F-4D97-AF65-F5344CB8AC3E}">
        <p14:creationId xmlns:p14="http://schemas.microsoft.com/office/powerpoint/2010/main" val="88869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7DB1566-B7B5-4AC6-C1EB-F995D00211CC}"/>
              </a:ext>
            </a:extLst>
          </p:cNvPr>
          <p:cNvSpPr/>
          <p:nvPr/>
        </p:nvSpPr>
        <p:spPr>
          <a:xfrm>
            <a:off x="646770" y="596590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EB699B-FA36-23C6-3F8F-0A7114FB4060}"/>
              </a:ext>
            </a:extLst>
          </p:cNvPr>
          <p:cNvSpPr/>
          <p:nvPr/>
        </p:nvSpPr>
        <p:spPr>
          <a:xfrm>
            <a:off x="646770" y="515178"/>
            <a:ext cx="11126757" cy="76613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AEA2A13-65D7-F062-F063-FFAACF6B1C76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B211D16-76DE-7514-8A24-777A3FF1B7FB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90C7540-B0FD-49EA-ACE4-9AD6A78F59A2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065A2A-9FED-FF7D-88F5-25378A4952A5}"/>
              </a:ext>
            </a:extLst>
          </p:cNvPr>
          <p:cNvSpPr txBox="1"/>
          <p:nvPr/>
        </p:nvSpPr>
        <p:spPr>
          <a:xfrm>
            <a:off x="884663" y="715643"/>
            <a:ext cx="5351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의료 데이터 채용 공고 도시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WordCloud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C60F0CD-6F49-443E-BEAF-54587806B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62" y="1281317"/>
            <a:ext cx="5233738" cy="523373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6B94EC3-2A7E-454D-99AA-BF923BF3A75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870955"/>
            <a:ext cx="5554951" cy="413955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AFC7FE7-AF4B-4291-934F-CCEB86BEEBF5}"/>
              </a:ext>
            </a:extLst>
          </p:cNvPr>
          <p:cNvSpPr/>
          <p:nvPr/>
        </p:nvSpPr>
        <p:spPr>
          <a:xfrm>
            <a:off x="6116443" y="1479037"/>
            <a:ext cx="5927921" cy="47823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94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7DB1566-B7B5-4AC6-C1EB-F995D00211CC}"/>
              </a:ext>
            </a:extLst>
          </p:cNvPr>
          <p:cNvSpPr/>
          <p:nvPr/>
        </p:nvSpPr>
        <p:spPr>
          <a:xfrm>
            <a:off x="646770" y="596590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EB699B-FA36-23C6-3F8F-0A7114FB4060}"/>
              </a:ext>
            </a:extLst>
          </p:cNvPr>
          <p:cNvSpPr/>
          <p:nvPr/>
        </p:nvSpPr>
        <p:spPr>
          <a:xfrm>
            <a:off x="646770" y="515178"/>
            <a:ext cx="11126757" cy="76613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AEA2A13-65D7-F062-F063-FFAACF6B1C76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B211D16-76DE-7514-8A24-777A3FF1B7FB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90C7540-B0FD-49EA-ACE4-9AD6A78F59A2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065A2A-9FED-FF7D-88F5-25378A4952A5}"/>
              </a:ext>
            </a:extLst>
          </p:cNvPr>
          <p:cNvSpPr txBox="1"/>
          <p:nvPr/>
        </p:nvSpPr>
        <p:spPr>
          <a:xfrm>
            <a:off x="884663" y="715643"/>
            <a:ext cx="4586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의료 데이터 채용 공고 도시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TOP5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C60F0CD-6F49-443E-BEAF-54587806B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62" y="1281317"/>
            <a:ext cx="5233738" cy="523373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6B94EC3-2A7E-454D-99AA-BF923BF3A75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870955"/>
            <a:ext cx="5554951" cy="413955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AFC7FE7-AF4B-4291-934F-CCEB86BEEBF5}"/>
              </a:ext>
            </a:extLst>
          </p:cNvPr>
          <p:cNvSpPr/>
          <p:nvPr/>
        </p:nvSpPr>
        <p:spPr>
          <a:xfrm>
            <a:off x="6116444" y="1437130"/>
            <a:ext cx="5871046" cy="48242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73781E8-312F-420D-941C-5A074FA2EC4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694" y="1822902"/>
            <a:ext cx="5666897" cy="405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40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505834" y="577038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9950916" y="822364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394865" y="822364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838815" y="822364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ADB66-0C63-2397-4C10-93B17DC52EBE}"/>
              </a:ext>
            </a:extLst>
          </p:cNvPr>
          <p:cNvSpPr txBox="1"/>
          <p:nvPr/>
        </p:nvSpPr>
        <p:spPr>
          <a:xfrm>
            <a:off x="820003" y="764375"/>
            <a:ext cx="4376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뉴스 키워드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분석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: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의료 데이터 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6ABE3E7-5DC7-6862-ED17-5CDDB149A442}"/>
              </a:ext>
            </a:extLst>
          </p:cNvPr>
          <p:cNvSpPr/>
          <p:nvPr/>
        </p:nvSpPr>
        <p:spPr>
          <a:xfrm rot="20780450">
            <a:off x="-40164" y="170324"/>
            <a:ext cx="1514263" cy="5989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3A8B4-931A-C68E-1988-462175F55BBE}"/>
              </a:ext>
            </a:extLst>
          </p:cNvPr>
          <p:cNvSpPr txBox="1"/>
          <p:nvPr/>
        </p:nvSpPr>
        <p:spPr>
          <a:xfrm rot="20780450">
            <a:off x="127095" y="234729"/>
            <a:ext cx="121449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089AF61-40D4-DA63-09FF-7D01B7BD068C}"/>
              </a:ext>
            </a:extLst>
          </p:cNvPr>
          <p:cNvSpPr/>
          <p:nvPr/>
        </p:nvSpPr>
        <p:spPr>
          <a:xfrm>
            <a:off x="876615" y="3314188"/>
            <a:ext cx="3682710" cy="19392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E290BA4-13E7-9B40-6AE9-EC95D26FBCB3}"/>
              </a:ext>
            </a:extLst>
          </p:cNvPr>
          <p:cNvSpPr/>
          <p:nvPr/>
        </p:nvSpPr>
        <p:spPr>
          <a:xfrm>
            <a:off x="876615" y="1580051"/>
            <a:ext cx="3682710" cy="6619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7A85C53-7155-FA8D-6F18-47F3C091EFA1}"/>
              </a:ext>
            </a:extLst>
          </p:cNvPr>
          <p:cNvSpPr/>
          <p:nvPr/>
        </p:nvSpPr>
        <p:spPr>
          <a:xfrm>
            <a:off x="876615" y="2419150"/>
            <a:ext cx="3682710" cy="6619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C8AE537-D5CB-8D7A-584A-F44AE119FE69}"/>
              </a:ext>
            </a:extLst>
          </p:cNvPr>
          <p:cNvSpPr/>
          <p:nvPr/>
        </p:nvSpPr>
        <p:spPr>
          <a:xfrm>
            <a:off x="876615" y="5411935"/>
            <a:ext cx="3682710" cy="661955"/>
          </a:xfrm>
          <a:prstGeom prst="rect">
            <a:avLst/>
          </a:prstGeom>
          <a:solidFill>
            <a:srgbClr val="CCA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1D5F7EB-2F6D-4211-F3B8-B76EE03D87D7}"/>
              </a:ext>
            </a:extLst>
          </p:cNvPr>
          <p:cNvSpPr/>
          <p:nvPr/>
        </p:nvSpPr>
        <p:spPr>
          <a:xfrm>
            <a:off x="1211672" y="3625315"/>
            <a:ext cx="3034739" cy="545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6C0063B-CBD6-C058-0697-D58CDD877542}"/>
              </a:ext>
            </a:extLst>
          </p:cNvPr>
          <p:cNvSpPr/>
          <p:nvPr/>
        </p:nvSpPr>
        <p:spPr>
          <a:xfrm>
            <a:off x="1211672" y="4436444"/>
            <a:ext cx="3034739" cy="545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6E8F068-E6EA-3C1A-0F46-377051750DD2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>
            <a:off x="2717971" y="2242006"/>
            <a:ext cx="0" cy="177144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D690797-3811-3D59-A042-14A28A207E49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2717971" y="3081105"/>
            <a:ext cx="0" cy="233083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5D171DC0-8065-2FD6-04A7-3D32AF9AF07D}"/>
              </a:ext>
            </a:extLst>
          </p:cNvPr>
          <p:cNvCxnSpPr/>
          <p:nvPr/>
        </p:nvCxnSpPr>
        <p:spPr>
          <a:xfrm>
            <a:off x="2717971" y="5253438"/>
            <a:ext cx="0" cy="177144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BA679E3-F878-CA2C-332D-769DA3520674}"/>
              </a:ext>
            </a:extLst>
          </p:cNvPr>
          <p:cNvSpPr txBox="1"/>
          <p:nvPr/>
        </p:nvSpPr>
        <p:spPr>
          <a:xfrm>
            <a:off x="1704711" y="1741085"/>
            <a:ext cx="2026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6580FD-9E80-EB2B-D17B-E0FD7BA51388}"/>
              </a:ext>
            </a:extLst>
          </p:cNvPr>
          <p:cNvSpPr txBox="1"/>
          <p:nvPr/>
        </p:nvSpPr>
        <p:spPr>
          <a:xfrm>
            <a:off x="1704711" y="2582722"/>
            <a:ext cx="2026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D320AC1-91E0-9847-6CE8-46D3EFBB0610}"/>
              </a:ext>
            </a:extLst>
          </p:cNvPr>
          <p:cNvSpPr txBox="1"/>
          <p:nvPr/>
        </p:nvSpPr>
        <p:spPr>
          <a:xfrm>
            <a:off x="1622809" y="3716426"/>
            <a:ext cx="221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BF7EFF-DFED-D414-FD81-674D2190504C}"/>
              </a:ext>
            </a:extLst>
          </p:cNvPr>
          <p:cNvSpPr txBox="1"/>
          <p:nvPr/>
        </p:nvSpPr>
        <p:spPr>
          <a:xfrm>
            <a:off x="1622809" y="4525081"/>
            <a:ext cx="221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ED4C9C5-507A-CF5F-814B-F4BA9D7EB7E8}"/>
              </a:ext>
            </a:extLst>
          </p:cNvPr>
          <p:cNvSpPr txBox="1"/>
          <p:nvPr/>
        </p:nvSpPr>
        <p:spPr>
          <a:xfrm>
            <a:off x="1520365" y="5530771"/>
            <a:ext cx="2395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>
                <a:solidFill>
                  <a:schemeClr val="bg1"/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B60E89A-CBF6-C2A6-11EA-4832456CA2A0}"/>
              </a:ext>
            </a:extLst>
          </p:cNvPr>
          <p:cNvSpPr/>
          <p:nvPr/>
        </p:nvSpPr>
        <p:spPr>
          <a:xfrm>
            <a:off x="658603" y="1516608"/>
            <a:ext cx="5927921" cy="47823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87190F4-6BF3-46EE-AA96-DD46208FB23E}"/>
              </a:ext>
            </a:extLst>
          </p:cNvPr>
          <p:cNvSpPr/>
          <p:nvPr/>
        </p:nvSpPr>
        <p:spPr>
          <a:xfrm>
            <a:off x="2902481" y="3385401"/>
            <a:ext cx="1126777" cy="54548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BD8A1A9C-16C8-4647-A6E9-64CAA49975B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03" y="1791328"/>
            <a:ext cx="5187713" cy="3865887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0D6FF19F-4D32-464D-814E-7ACE5BCEF828}"/>
              </a:ext>
            </a:extLst>
          </p:cNvPr>
          <p:cNvSpPr/>
          <p:nvPr/>
        </p:nvSpPr>
        <p:spPr>
          <a:xfrm>
            <a:off x="6536355" y="1516607"/>
            <a:ext cx="5126838" cy="47575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89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505834" y="577038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9950916" y="822364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394865" y="822364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838815" y="822364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ADB66-0C63-2397-4C10-93B17DC52EBE}"/>
              </a:ext>
            </a:extLst>
          </p:cNvPr>
          <p:cNvSpPr txBox="1"/>
          <p:nvPr/>
        </p:nvSpPr>
        <p:spPr>
          <a:xfrm>
            <a:off x="820003" y="764375"/>
            <a:ext cx="4376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뉴스 키워드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분석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: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의료 데이터 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6ABE3E7-5DC7-6862-ED17-5CDDB149A442}"/>
              </a:ext>
            </a:extLst>
          </p:cNvPr>
          <p:cNvSpPr/>
          <p:nvPr/>
        </p:nvSpPr>
        <p:spPr>
          <a:xfrm rot="20780450">
            <a:off x="-40164" y="170324"/>
            <a:ext cx="1514263" cy="5989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3A8B4-931A-C68E-1988-462175F55BBE}"/>
              </a:ext>
            </a:extLst>
          </p:cNvPr>
          <p:cNvSpPr txBox="1"/>
          <p:nvPr/>
        </p:nvSpPr>
        <p:spPr>
          <a:xfrm rot="20780450">
            <a:off x="127095" y="234729"/>
            <a:ext cx="121449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4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089AF61-40D4-DA63-09FF-7D01B7BD068C}"/>
              </a:ext>
            </a:extLst>
          </p:cNvPr>
          <p:cNvSpPr/>
          <p:nvPr/>
        </p:nvSpPr>
        <p:spPr>
          <a:xfrm>
            <a:off x="876615" y="3314188"/>
            <a:ext cx="3682710" cy="19392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E290BA4-13E7-9B40-6AE9-EC95D26FBCB3}"/>
              </a:ext>
            </a:extLst>
          </p:cNvPr>
          <p:cNvSpPr/>
          <p:nvPr/>
        </p:nvSpPr>
        <p:spPr>
          <a:xfrm>
            <a:off x="876615" y="1580051"/>
            <a:ext cx="3682710" cy="6619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7A85C53-7155-FA8D-6F18-47F3C091EFA1}"/>
              </a:ext>
            </a:extLst>
          </p:cNvPr>
          <p:cNvSpPr/>
          <p:nvPr/>
        </p:nvSpPr>
        <p:spPr>
          <a:xfrm>
            <a:off x="876615" y="2419150"/>
            <a:ext cx="3682710" cy="6619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C8AE537-D5CB-8D7A-584A-F44AE119FE69}"/>
              </a:ext>
            </a:extLst>
          </p:cNvPr>
          <p:cNvSpPr/>
          <p:nvPr/>
        </p:nvSpPr>
        <p:spPr>
          <a:xfrm>
            <a:off x="876615" y="5411935"/>
            <a:ext cx="3682710" cy="661955"/>
          </a:xfrm>
          <a:prstGeom prst="rect">
            <a:avLst/>
          </a:prstGeom>
          <a:solidFill>
            <a:srgbClr val="CCA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1D5F7EB-2F6D-4211-F3B8-B76EE03D87D7}"/>
              </a:ext>
            </a:extLst>
          </p:cNvPr>
          <p:cNvSpPr/>
          <p:nvPr/>
        </p:nvSpPr>
        <p:spPr>
          <a:xfrm>
            <a:off x="1211672" y="3625315"/>
            <a:ext cx="3034739" cy="545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6C0063B-CBD6-C058-0697-D58CDD877542}"/>
              </a:ext>
            </a:extLst>
          </p:cNvPr>
          <p:cNvSpPr/>
          <p:nvPr/>
        </p:nvSpPr>
        <p:spPr>
          <a:xfrm>
            <a:off x="1211672" y="4436444"/>
            <a:ext cx="3034739" cy="545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6E8F068-E6EA-3C1A-0F46-377051750DD2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>
            <a:off x="2717971" y="2242006"/>
            <a:ext cx="0" cy="177144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D690797-3811-3D59-A042-14A28A207E49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2717971" y="3081105"/>
            <a:ext cx="0" cy="233083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5D171DC0-8065-2FD6-04A7-3D32AF9AF07D}"/>
              </a:ext>
            </a:extLst>
          </p:cNvPr>
          <p:cNvCxnSpPr/>
          <p:nvPr/>
        </p:nvCxnSpPr>
        <p:spPr>
          <a:xfrm>
            <a:off x="2717971" y="5253438"/>
            <a:ext cx="0" cy="177144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BA679E3-F878-CA2C-332D-769DA3520674}"/>
              </a:ext>
            </a:extLst>
          </p:cNvPr>
          <p:cNvSpPr txBox="1"/>
          <p:nvPr/>
        </p:nvSpPr>
        <p:spPr>
          <a:xfrm>
            <a:off x="1704711" y="1741085"/>
            <a:ext cx="2026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6580FD-9E80-EB2B-D17B-E0FD7BA51388}"/>
              </a:ext>
            </a:extLst>
          </p:cNvPr>
          <p:cNvSpPr txBox="1"/>
          <p:nvPr/>
        </p:nvSpPr>
        <p:spPr>
          <a:xfrm>
            <a:off x="1704711" y="2582722"/>
            <a:ext cx="2026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D320AC1-91E0-9847-6CE8-46D3EFBB0610}"/>
              </a:ext>
            </a:extLst>
          </p:cNvPr>
          <p:cNvSpPr txBox="1"/>
          <p:nvPr/>
        </p:nvSpPr>
        <p:spPr>
          <a:xfrm>
            <a:off x="1622809" y="3716426"/>
            <a:ext cx="221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BF7EFF-DFED-D414-FD81-674D2190504C}"/>
              </a:ext>
            </a:extLst>
          </p:cNvPr>
          <p:cNvSpPr txBox="1"/>
          <p:nvPr/>
        </p:nvSpPr>
        <p:spPr>
          <a:xfrm>
            <a:off x="1622809" y="4525081"/>
            <a:ext cx="221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ED4C9C5-507A-CF5F-814B-F4BA9D7EB7E8}"/>
              </a:ext>
            </a:extLst>
          </p:cNvPr>
          <p:cNvSpPr txBox="1"/>
          <p:nvPr/>
        </p:nvSpPr>
        <p:spPr>
          <a:xfrm>
            <a:off x="1520365" y="5530771"/>
            <a:ext cx="2395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>
                <a:solidFill>
                  <a:schemeClr val="bg1"/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B60E89A-CBF6-C2A6-11EA-4832456CA2A0}"/>
              </a:ext>
            </a:extLst>
          </p:cNvPr>
          <p:cNvSpPr/>
          <p:nvPr/>
        </p:nvSpPr>
        <p:spPr>
          <a:xfrm>
            <a:off x="658603" y="1516608"/>
            <a:ext cx="5927921" cy="47823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87190F4-6BF3-46EE-AA96-DD46208FB23E}"/>
              </a:ext>
            </a:extLst>
          </p:cNvPr>
          <p:cNvSpPr/>
          <p:nvPr/>
        </p:nvSpPr>
        <p:spPr>
          <a:xfrm>
            <a:off x="2902481" y="3385401"/>
            <a:ext cx="1126777" cy="54548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BD8A1A9C-16C8-4647-A6E9-64CAA49975B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03" y="1791328"/>
            <a:ext cx="5187713" cy="3865887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0D6FF19F-4D32-464D-814E-7ACE5BCEF828}"/>
              </a:ext>
            </a:extLst>
          </p:cNvPr>
          <p:cNvSpPr/>
          <p:nvPr/>
        </p:nvSpPr>
        <p:spPr>
          <a:xfrm>
            <a:off x="6536355" y="1516607"/>
            <a:ext cx="5126838" cy="47575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539A5B2-868B-4716-84D1-8281A004BFF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134" y="1783483"/>
            <a:ext cx="5195046" cy="385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8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6ABE3E7-5DC7-6862-ED17-5CDDB149A442}"/>
              </a:ext>
            </a:extLst>
          </p:cNvPr>
          <p:cNvSpPr/>
          <p:nvPr/>
        </p:nvSpPr>
        <p:spPr>
          <a:xfrm rot="20780450">
            <a:off x="89622" y="195452"/>
            <a:ext cx="1514263" cy="5989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3A8B4-931A-C68E-1988-462175F55BBE}"/>
              </a:ext>
            </a:extLst>
          </p:cNvPr>
          <p:cNvSpPr txBox="1"/>
          <p:nvPr/>
        </p:nvSpPr>
        <p:spPr>
          <a:xfrm rot="20780450">
            <a:off x="256881" y="259857"/>
            <a:ext cx="121449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4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1AB0863-08E2-4D54-9F5C-478CA4C8645A}"/>
              </a:ext>
            </a:extLst>
          </p:cNvPr>
          <p:cNvSpPr/>
          <p:nvPr/>
        </p:nvSpPr>
        <p:spPr>
          <a:xfrm>
            <a:off x="4742802" y="2938409"/>
            <a:ext cx="6789957" cy="16312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b="1" dirty="0"/>
              <a:t>서울에 </a:t>
            </a:r>
            <a:r>
              <a:rPr lang="ko-KR" altLang="en-US" sz="5000" b="1" dirty="0" err="1"/>
              <a:t>몰려있을까</a:t>
            </a:r>
            <a:r>
              <a:rPr lang="en-US" altLang="ko-KR" sz="5000" b="1" dirty="0"/>
              <a:t>?</a:t>
            </a:r>
            <a:endParaRPr lang="ko-KR" altLang="en-US" sz="50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F14097A-A1DF-786D-4933-B59EF0216FA3}"/>
              </a:ext>
            </a:extLst>
          </p:cNvPr>
          <p:cNvSpPr/>
          <p:nvPr/>
        </p:nvSpPr>
        <p:spPr>
          <a:xfrm>
            <a:off x="1468565" y="499596"/>
            <a:ext cx="4003886" cy="400388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D7D9A68-82B5-E717-C712-845D833351C7}"/>
              </a:ext>
            </a:extLst>
          </p:cNvPr>
          <p:cNvCxnSpPr/>
          <p:nvPr/>
        </p:nvCxnSpPr>
        <p:spPr>
          <a:xfrm>
            <a:off x="3166281" y="1815152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347412-A0CF-DCAD-9A61-4FA94431139C}"/>
              </a:ext>
            </a:extLst>
          </p:cNvPr>
          <p:cNvSpPr txBox="1"/>
          <p:nvPr/>
        </p:nvSpPr>
        <p:spPr>
          <a:xfrm>
            <a:off x="2566518" y="1685931"/>
            <a:ext cx="21762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b="1" dirty="0">
                <a:solidFill>
                  <a:schemeClr val="bg1"/>
                </a:solidFill>
              </a:rPr>
              <a:t>왜</a:t>
            </a:r>
            <a:r>
              <a:rPr lang="en-US" altLang="ko-KR" sz="10000" b="1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3883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ADB66-0C63-2397-4C10-93B17DC52EBE}"/>
              </a:ext>
            </a:extLst>
          </p:cNvPr>
          <p:cNvSpPr txBox="1"/>
          <p:nvPr/>
        </p:nvSpPr>
        <p:spPr>
          <a:xfrm>
            <a:off x="949789" y="789503"/>
            <a:ext cx="4312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결론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: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왜 서울에만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몰려있을까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6ABE3E7-5DC7-6862-ED17-5CDDB149A442}"/>
              </a:ext>
            </a:extLst>
          </p:cNvPr>
          <p:cNvSpPr/>
          <p:nvPr/>
        </p:nvSpPr>
        <p:spPr>
          <a:xfrm rot="20780450">
            <a:off x="89622" y="195452"/>
            <a:ext cx="1514263" cy="5989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3A8B4-931A-C68E-1988-462175F55BBE}"/>
              </a:ext>
            </a:extLst>
          </p:cNvPr>
          <p:cNvSpPr txBox="1"/>
          <p:nvPr/>
        </p:nvSpPr>
        <p:spPr>
          <a:xfrm rot="20780450">
            <a:off x="256881" y="259857"/>
            <a:ext cx="121449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B338A8E-B607-E242-1857-16EB15665E48}"/>
              </a:ext>
            </a:extLst>
          </p:cNvPr>
          <p:cNvSpPr/>
          <p:nvPr/>
        </p:nvSpPr>
        <p:spPr>
          <a:xfrm flipH="1">
            <a:off x="4373606" y="3927681"/>
            <a:ext cx="3416463" cy="842736"/>
          </a:xfrm>
          <a:prstGeom prst="roundRect">
            <a:avLst>
              <a:gd name="adj" fmla="val 50000"/>
            </a:avLst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F7C2E15-EA8C-9B48-6CB5-7F5F3AC215BD}"/>
              </a:ext>
            </a:extLst>
          </p:cNvPr>
          <p:cNvSpPr/>
          <p:nvPr/>
        </p:nvSpPr>
        <p:spPr>
          <a:xfrm rot="3600000" flipH="1">
            <a:off x="5040955" y="2795928"/>
            <a:ext cx="3416463" cy="842736"/>
          </a:xfrm>
          <a:prstGeom prst="roundRect">
            <a:avLst>
              <a:gd name="adj" fmla="val 50000"/>
            </a:avLst>
          </a:prstGeom>
          <a:solidFill>
            <a:schemeClr val="accent5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2CBF7E3-1A37-1C95-2C99-260BF143E753}"/>
              </a:ext>
            </a:extLst>
          </p:cNvPr>
          <p:cNvSpPr/>
          <p:nvPr/>
        </p:nvSpPr>
        <p:spPr>
          <a:xfrm rot="18000000" flipH="1" flipV="1">
            <a:off x="3741123" y="2809673"/>
            <a:ext cx="3416463" cy="842736"/>
          </a:xfrm>
          <a:prstGeom prst="roundRect">
            <a:avLst>
              <a:gd name="adj" fmla="val 50000"/>
            </a:avLst>
          </a:prstGeom>
          <a:solidFill>
            <a:schemeClr val="accent3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93955E8-DC64-1B19-2486-6295846A372F}"/>
              </a:ext>
            </a:extLst>
          </p:cNvPr>
          <p:cNvGrpSpPr/>
          <p:nvPr/>
        </p:nvGrpSpPr>
        <p:grpSpPr>
          <a:xfrm>
            <a:off x="1951467" y="1917685"/>
            <a:ext cx="3634987" cy="2003124"/>
            <a:chOff x="823060" y="2189138"/>
            <a:chExt cx="4384747" cy="2416292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EADBAA2-0768-A25C-D593-993C33C1E4E2}"/>
                </a:ext>
              </a:extLst>
            </p:cNvPr>
            <p:cNvGrpSpPr/>
            <p:nvPr/>
          </p:nvGrpSpPr>
          <p:grpSpPr>
            <a:xfrm>
              <a:off x="1717198" y="2189138"/>
              <a:ext cx="3490609" cy="1255329"/>
              <a:chOff x="-89821" y="2544738"/>
              <a:chExt cx="3490609" cy="1255329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007E176-1D15-1C6E-B3B8-FB05655FBEDC}"/>
                  </a:ext>
                </a:extLst>
              </p:cNvPr>
              <p:cNvSpPr txBox="1"/>
              <p:nvPr/>
            </p:nvSpPr>
            <p:spPr>
              <a:xfrm>
                <a:off x="-89821" y="3224615"/>
                <a:ext cx="3490609" cy="5754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500" b="1" dirty="0"/>
                  <a:t>의료 인프라의 집중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F2953CE-7E8B-180C-6AFC-583C4C4B28E1}"/>
                  </a:ext>
                </a:extLst>
              </p:cNvPr>
              <p:cNvSpPr txBox="1"/>
              <p:nvPr/>
            </p:nvSpPr>
            <p:spPr>
              <a:xfrm>
                <a:off x="1546027" y="2544738"/>
                <a:ext cx="495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1</a:t>
                </a:r>
                <a:endPara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AF69C47-67B1-A560-304A-E86F598F9B00}"/>
                </a:ext>
              </a:extLst>
            </p:cNvPr>
            <p:cNvSpPr txBox="1"/>
            <p:nvPr/>
          </p:nvSpPr>
          <p:spPr>
            <a:xfrm>
              <a:off x="823060" y="3380274"/>
              <a:ext cx="4171393" cy="1225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서울대병원</a:t>
              </a:r>
              <a:r>
                <a:rPr lang="en-US" altLang="ko-KR" sz="2000" dirty="0"/>
                <a:t>, </a:t>
              </a:r>
              <a:r>
                <a:rPr lang="ko-KR" altLang="en-US" sz="2000" dirty="0" err="1"/>
                <a:t>삼성서울병원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아산병원</a:t>
              </a:r>
              <a:endParaRPr lang="en-US" altLang="ko-KR" sz="2000" dirty="0"/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연구기관 및 대학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A5B802A-5956-A5FB-107D-2DB0AB56951A}"/>
              </a:ext>
            </a:extLst>
          </p:cNvPr>
          <p:cNvSpPr txBox="1"/>
          <p:nvPr/>
        </p:nvSpPr>
        <p:spPr>
          <a:xfrm>
            <a:off x="7008638" y="1722123"/>
            <a:ext cx="410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57BFC01-B75B-AD00-29FB-3C8CC3DEBDBB}"/>
              </a:ext>
            </a:extLst>
          </p:cNvPr>
          <p:cNvSpPr txBox="1"/>
          <p:nvPr/>
        </p:nvSpPr>
        <p:spPr>
          <a:xfrm>
            <a:off x="4832916" y="4730172"/>
            <a:ext cx="410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78E69A-63A3-4DAA-B449-C186AA0375B4}"/>
              </a:ext>
            </a:extLst>
          </p:cNvPr>
          <p:cNvSpPr txBox="1"/>
          <p:nvPr/>
        </p:nvSpPr>
        <p:spPr>
          <a:xfrm>
            <a:off x="7424092" y="1916127"/>
            <a:ext cx="31511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정부 프로젝트 및 지원 프로그램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06EA409-DE4A-4D71-BA38-BAA2D3D487F7}"/>
              </a:ext>
            </a:extLst>
          </p:cNvPr>
          <p:cNvSpPr txBox="1"/>
          <p:nvPr/>
        </p:nvSpPr>
        <p:spPr>
          <a:xfrm>
            <a:off x="7542684" y="2867651"/>
            <a:ext cx="34581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2000" dirty="0"/>
              <a:t>복지부</a:t>
            </a:r>
            <a:r>
              <a:rPr lang="en-US" altLang="ko-KR" sz="2000" dirty="0"/>
              <a:t>, </a:t>
            </a:r>
            <a:r>
              <a:rPr lang="ko-KR" altLang="en-US" sz="2000" dirty="0"/>
              <a:t>서울시 연계</a:t>
            </a:r>
            <a:r>
              <a:rPr lang="en-US" altLang="ko-KR" sz="2000" dirty="0"/>
              <a:t> </a:t>
            </a:r>
          </a:p>
          <a:p>
            <a:pPr algn="just"/>
            <a:r>
              <a:rPr lang="ko-KR" altLang="en-US" sz="2000" dirty="0"/>
              <a:t>프로젝트</a:t>
            </a:r>
            <a:endParaRPr lang="en-US" altLang="ko-KR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2000" dirty="0"/>
              <a:t>서울소재 </a:t>
            </a:r>
            <a:r>
              <a:rPr lang="ko-KR" altLang="en-US" sz="2000" dirty="0" err="1"/>
              <a:t>바이오기업과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 algn="just"/>
            <a:r>
              <a:rPr lang="ko-KR" altLang="en-US" sz="2000" dirty="0"/>
              <a:t>중심병원 공동연구</a:t>
            </a:r>
            <a:endParaRPr lang="en-US" altLang="ko-KR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2296BE-B589-41D4-AEDD-75860F5FDAB3}"/>
              </a:ext>
            </a:extLst>
          </p:cNvPr>
          <p:cNvSpPr txBox="1"/>
          <p:nvPr/>
        </p:nvSpPr>
        <p:spPr>
          <a:xfrm>
            <a:off x="5302316" y="4799939"/>
            <a:ext cx="225254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/>
              <a:t>우수 인재 유치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0C6F77-F23B-4F2D-A973-AFC7EBBD4C8A}"/>
              </a:ext>
            </a:extLst>
          </p:cNvPr>
          <p:cNvSpPr txBox="1"/>
          <p:nvPr/>
        </p:nvSpPr>
        <p:spPr>
          <a:xfrm>
            <a:off x="5219421" y="5251322"/>
            <a:ext cx="3458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2000" dirty="0"/>
              <a:t>비즈니스 </a:t>
            </a:r>
            <a:r>
              <a:rPr lang="ko-KR" altLang="en-US" sz="2000" dirty="0" err="1"/>
              <a:t>허브로서의</a:t>
            </a:r>
            <a:r>
              <a:rPr lang="ko-KR" altLang="en-US" sz="2000" dirty="0"/>
              <a:t> 강남</a:t>
            </a:r>
          </a:p>
        </p:txBody>
      </p:sp>
    </p:spTree>
    <p:extLst>
      <p:ext uri="{BB962C8B-B14F-4D97-AF65-F5344CB8AC3E}">
        <p14:creationId xmlns:p14="http://schemas.microsoft.com/office/powerpoint/2010/main" val="100035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6ABE3E7-5DC7-6862-ED17-5CDDB149A442}"/>
              </a:ext>
            </a:extLst>
          </p:cNvPr>
          <p:cNvSpPr/>
          <p:nvPr/>
        </p:nvSpPr>
        <p:spPr>
          <a:xfrm rot="20780450">
            <a:off x="89622" y="195452"/>
            <a:ext cx="1514263" cy="5989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3A8B4-931A-C68E-1988-462175F55BBE}"/>
              </a:ext>
            </a:extLst>
          </p:cNvPr>
          <p:cNvSpPr txBox="1"/>
          <p:nvPr/>
        </p:nvSpPr>
        <p:spPr>
          <a:xfrm rot="20780450">
            <a:off x="256881" y="259857"/>
            <a:ext cx="121449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B338A8E-B607-E242-1857-16EB15665E48}"/>
              </a:ext>
            </a:extLst>
          </p:cNvPr>
          <p:cNvSpPr/>
          <p:nvPr/>
        </p:nvSpPr>
        <p:spPr>
          <a:xfrm flipH="1">
            <a:off x="4373606" y="3927681"/>
            <a:ext cx="3416463" cy="842736"/>
          </a:xfrm>
          <a:prstGeom prst="roundRect">
            <a:avLst>
              <a:gd name="adj" fmla="val 50000"/>
            </a:avLst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F7C2E15-EA8C-9B48-6CB5-7F5F3AC215BD}"/>
              </a:ext>
            </a:extLst>
          </p:cNvPr>
          <p:cNvSpPr/>
          <p:nvPr/>
        </p:nvSpPr>
        <p:spPr>
          <a:xfrm rot="3600000" flipH="1">
            <a:off x="5040955" y="2795928"/>
            <a:ext cx="3416463" cy="842736"/>
          </a:xfrm>
          <a:prstGeom prst="roundRect">
            <a:avLst>
              <a:gd name="adj" fmla="val 50000"/>
            </a:avLst>
          </a:prstGeom>
          <a:solidFill>
            <a:schemeClr val="accent5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2CBF7E3-1A37-1C95-2C99-260BF143E753}"/>
              </a:ext>
            </a:extLst>
          </p:cNvPr>
          <p:cNvSpPr/>
          <p:nvPr/>
        </p:nvSpPr>
        <p:spPr>
          <a:xfrm rot="18000000" flipH="1" flipV="1">
            <a:off x="3741123" y="2809673"/>
            <a:ext cx="3416463" cy="842736"/>
          </a:xfrm>
          <a:prstGeom prst="roundRect">
            <a:avLst>
              <a:gd name="adj" fmla="val 50000"/>
            </a:avLst>
          </a:prstGeom>
          <a:solidFill>
            <a:schemeClr val="accent3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93955E8-DC64-1B19-2486-6295846A372F}"/>
              </a:ext>
            </a:extLst>
          </p:cNvPr>
          <p:cNvGrpSpPr/>
          <p:nvPr/>
        </p:nvGrpSpPr>
        <p:grpSpPr>
          <a:xfrm>
            <a:off x="1951467" y="1917685"/>
            <a:ext cx="3634987" cy="2003124"/>
            <a:chOff x="823060" y="2189138"/>
            <a:chExt cx="4384747" cy="2416292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EADBAA2-0768-A25C-D593-993C33C1E4E2}"/>
                </a:ext>
              </a:extLst>
            </p:cNvPr>
            <p:cNvGrpSpPr/>
            <p:nvPr/>
          </p:nvGrpSpPr>
          <p:grpSpPr>
            <a:xfrm>
              <a:off x="1717198" y="2189138"/>
              <a:ext cx="3490609" cy="1255329"/>
              <a:chOff x="-89821" y="2544738"/>
              <a:chExt cx="3490609" cy="1255329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007E176-1D15-1C6E-B3B8-FB05655FBEDC}"/>
                  </a:ext>
                </a:extLst>
              </p:cNvPr>
              <p:cNvSpPr txBox="1"/>
              <p:nvPr/>
            </p:nvSpPr>
            <p:spPr>
              <a:xfrm>
                <a:off x="-89821" y="3224615"/>
                <a:ext cx="3490609" cy="5754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500" b="1" dirty="0"/>
                  <a:t>의료 인프라의 집중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F2953CE-7E8B-180C-6AFC-583C4C4B28E1}"/>
                  </a:ext>
                </a:extLst>
              </p:cNvPr>
              <p:cNvSpPr txBox="1"/>
              <p:nvPr/>
            </p:nvSpPr>
            <p:spPr>
              <a:xfrm>
                <a:off x="1546027" y="2544738"/>
                <a:ext cx="495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1</a:t>
                </a:r>
                <a:endPara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AF69C47-67B1-A560-304A-E86F598F9B00}"/>
                </a:ext>
              </a:extLst>
            </p:cNvPr>
            <p:cNvSpPr txBox="1"/>
            <p:nvPr/>
          </p:nvSpPr>
          <p:spPr>
            <a:xfrm>
              <a:off x="823060" y="3380274"/>
              <a:ext cx="4171393" cy="1225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서울대병원</a:t>
              </a:r>
              <a:r>
                <a:rPr lang="en-US" altLang="ko-KR" sz="2000" dirty="0"/>
                <a:t>, </a:t>
              </a:r>
              <a:r>
                <a:rPr lang="ko-KR" altLang="en-US" sz="2000" dirty="0" err="1"/>
                <a:t>삼성서울병원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아산병원</a:t>
              </a:r>
              <a:endParaRPr lang="en-US" altLang="ko-KR" sz="2000" dirty="0"/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연구기관 및 대학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A5B802A-5956-A5FB-107D-2DB0AB56951A}"/>
              </a:ext>
            </a:extLst>
          </p:cNvPr>
          <p:cNvSpPr txBox="1"/>
          <p:nvPr/>
        </p:nvSpPr>
        <p:spPr>
          <a:xfrm>
            <a:off x="7008638" y="1722123"/>
            <a:ext cx="410607" cy="586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40E2ACC-CAFF-4A8F-6D0E-6FEB1CC182CC}"/>
              </a:ext>
            </a:extLst>
          </p:cNvPr>
          <p:cNvGrpSpPr/>
          <p:nvPr/>
        </p:nvGrpSpPr>
        <p:grpSpPr>
          <a:xfrm>
            <a:off x="4243382" y="5032008"/>
            <a:ext cx="1109876" cy="895057"/>
            <a:chOff x="702526" y="2544738"/>
            <a:chExt cx="1338801" cy="107967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BF709ED-793F-73B7-2A24-00B57C2D91C1}"/>
                </a:ext>
              </a:extLst>
            </p:cNvPr>
            <p:cNvSpPr txBox="1"/>
            <p:nvPr/>
          </p:nvSpPr>
          <p:spPr>
            <a:xfrm>
              <a:off x="702526" y="3252624"/>
              <a:ext cx="1246684" cy="371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소제목 입력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7BFC01-B75B-AD00-29FB-3C8CC3DEBDBB}"/>
                </a:ext>
              </a:extLst>
            </p:cNvPr>
            <p:cNvSpPr txBox="1"/>
            <p:nvPr/>
          </p:nvSpPr>
          <p:spPr>
            <a:xfrm>
              <a:off x="1546027" y="2544738"/>
              <a:ext cx="4953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3</a:t>
              </a:r>
              <a:endPara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CEE1FD6-5CF7-2E0A-32E7-65687011A491}"/>
              </a:ext>
            </a:extLst>
          </p:cNvPr>
          <p:cNvSpPr txBox="1"/>
          <p:nvPr/>
        </p:nvSpPr>
        <p:spPr>
          <a:xfrm>
            <a:off x="5383146" y="5032008"/>
            <a:ext cx="24069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 err="1"/>
              <a:t>이것이야말로</a:t>
            </a:r>
            <a:r>
              <a:rPr lang="ko-KR" altLang="en-US" sz="1400" dirty="0"/>
              <a:t> 충분히 심장의 놀이 곳이 얼음 피어나기 것이다</a:t>
            </a:r>
            <a:r>
              <a:rPr lang="en-US" altLang="ko-KR" sz="1400" dirty="0"/>
              <a:t>. </a:t>
            </a:r>
            <a:r>
              <a:rPr lang="ko-KR" altLang="en-US" sz="1400" dirty="0"/>
              <a:t>우는 청춘이 </a:t>
            </a:r>
            <a:r>
              <a:rPr lang="ko-KR" altLang="en-US" sz="1400" dirty="0" err="1"/>
              <a:t>아니더면</a:t>
            </a:r>
            <a:r>
              <a:rPr lang="en-US" altLang="ko-KR" sz="1400" dirty="0"/>
              <a:t>, </a:t>
            </a:r>
            <a:r>
              <a:rPr lang="ko-KR" altLang="en-US" sz="1400" dirty="0"/>
              <a:t>심장의 방황하여도</a:t>
            </a:r>
            <a:r>
              <a:rPr lang="en-US" altLang="ko-KR" sz="1400" dirty="0"/>
              <a:t>, </a:t>
            </a:r>
            <a:r>
              <a:rPr lang="ko-KR" altLang="en-US" sz="1400" dirty="0"/>
              <a:t>듣는다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78E69A-63A3-4DAA-B449-C186AA0375B4}"/>
              </a:ext>
            </a:extLst>
          </p:cNvPr>
          <p:cNvSpPr txBox="1"/>
          <p:nvPr/>
        </p:nvSpPr>
        <p:spPr>
          <a:xfrm>
            <a:off x="7424092" y="1916127"/>
            <a:ext cx="31511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정부 프로젝트 및 지원 프로그램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06EA409-DE4A-4D71-BA38-BAA2D3D487F7}"/>
              </a:ext>
            </a:extLst>
          </p:cNvPr>
          <p:cNvSpPr txBox="1"/>
          <p:nvPr/>
        </p:nvSpPr>
        <p:spPr>
          <a:xfrm>
            <a:off x="7542684" y="2867651"/>
            <a:ext cx="34581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2000" dirty="0"/>
              <a:t>서울대병원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삼성서울병원</a:t>
            </a:r>
            <a:r>
              <a:rPr lang="en-US" altLang="ko-KR" sz="2000" dirty="0"/>
              <a:t>, </a:t>
            </a:r>
            <a:r>
              <a:rPr lang="ko-KR" altLang="en-US" sz="2000" dirty="0"/>
              <a:t>아산병원</a:t>
            </a:r>
            <a:endParaRPr lang="en-US" altLang="ko-KR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2000" dirty="0"/>
              <a:t>연구기관 및 대학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516E748-D2AF-44B5-B2B9-A971D62D6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90" y="3521985"/>
            <a:ext cx="6583544" cy="27675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0824-7E8A-4195-A4A6-6D5329A13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17" y="661687"/>
            <a:ext cx="8405590" cy="289208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609E55E-FCDA-41C3-8B3F-C5B10CE2332F}"/>
              </a:ext>
            </a:extLst>
          </p:cNvPr>
          <p:cNvSpPr/>
          <p:nvPr/>
        </p:nvSpPr>
        <p:spPr>
          <a:xfrm>
            <a:off x="2702458" y="3581042"/>
            <a:ext cx="5675179" cy="48436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6522533D-93D1-4EE5-8E40-A749EE8E0A2E}"/>
              </a:ext>
            </a:extLst>
          </p:cNvPr>
          <p:cNvSpPr/>
          <p:nvPr/>
        </p:nvSpPr>
        <p:spPr>
          <a:xfrm>
            <a:off x="6468780" y="1615458"/>
            <a:ext cx="2594039" cy="50491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C33BC83-E5F7-4468-9864-E18618C0C164}"/>
              </a:ext>
            </a:extLst>
          </p:cNvPr>
          <p:cNvSpPr/>
          <p:nvPr/>
        </p:nvSpPr>
        <p:spPr>
          <a:xfrm>
            <a:off x="7026986" y="5439866"/>
            <a:ext cx="203583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431264-F372-400C-B466-CE0200B60470}"/>
              </a:ext>
            </a:extLst>
          </p:cNvPr>
          <p:cNvSpPr/>
          <p:nvPr/>
        </p:nvSpPr>
        <p:spPr>
          <a:xfrm>
            <a:off x="2704180" y="5710005"/>
            <a:ext cx="421093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87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A18FB86-ACFF-12AE-ED8A-6E5E16D8E418}"/>
              </a:ext>
            </a:extLst>
          </p:cNvPr>
          <p:cNvSpPr/>
          <p:nvPr/>
        </p:nvSpPr>
        <p:spPr>
          <a:xfrm>
            <a:off x="2416097" y="2297151"/>
            <a:ext cx="7359805" cy="2263698"/>
          </a:xfrm>
          <a:prstGeom prst="roundRect">
            <a:avLst>
              <a:gd name="adj" fmla="val 36864"/>
            </a:avLst>
          </a:prstGeom>
          <a:solidFill>
            <a:schemeClr val="accent3"/>
          </a:solidFill>
          <a:ln w="57150"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AF21F7-C7CB-C2B8-D76F-057A1E1DAB21}"/>
              </a:ext>
            </a:extLst>
          </p:cNvPr>
          <p:cNvSpPr txBox="1"/>
          <p:nvPr/>
        </p:nvSpPr>
        <p:spPr>
          <a:xfrm>
            <a:off x="4734089" y="2875002"/>
            <a:ext cx="27238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ko-KR" altLang="en-US" sz="6600" b="1" dirty="0">
                <a:solidFill>
                  <a:schemeClr val="bg1"/>
                </a:solidFill>
                <a:latin typeface="+mj-ea"/>
                <a:ea typeface="+mj-ea"/>
              </a:rPr>
              <a:t>결론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15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505834" y="577038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9950916" y="822364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394865" y="822364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838815" y="822364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ADB66-0C63-2397-4C10-93B17DC52EBE}"/>
              </a:ext>
            </a:extLst>
          </p:cNvPr>
          <p:cNvSpPr txBox="1"/>
          <p:nvPr/>
        </p:nvSpPr>
        <p:spPr>
          <a:xfrm>
            <a:off x="5433822" y="71481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결론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6ABE3E7-5DC7-6862-ED17-5CDDB149A442}"/>
              </a:ext>
            </a:extLst>
          </p:cNvPr>
          <p:cNvSpPr/>
          <p:nvPr/>
        </p:nvSpPr>
        <p:spPr>
          <a:xfrm rot="20780450">
            <a:off x="-40164" y="170324"/>
            <a:ext cx="1514263" cy="5989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3A8B4-931A-C68E-1988-462175F55BBE}"/>
              </a:ext>
            </a:extLst>
          </p:cNvPr>
          <p:cNvSpPr txBox="1"/>
          <p:nvPr/>
        </p:nvSpPr>
        <p:spPr>
          <a:xfrm rot="20780450">
            <a:off x="127095" y="234729"/>
            <a:ext cx="121449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089AF61-40D4-DA63-09FF-7D01B7BD068C}"/>
              </a:ext>
            </a:extLst>
          </p:cNvPr>
          <p:cNvSpPr/>
          <p:nvPr/>
        </p:nvSpPr>
        <p:spPr>
          <a:xfrm>
            <a:off x="876615" y="3314188"/>
            <a:ext cx="3682710" cy="19392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E290BA4-13E7-9B40-6AE9-EC95D26FBCB3}"/>
              </a:ext>
            </a:extLst>
          </p:cNvPr>
          <p:cNvSpPr/>
          <p:nvPr/>
        </p:nvSpPr>
        <p:spPr>
          <a:xfrm>
            <a:off x="876615" y="1580051"/>
            <a:ext cx="3682710" cy="6619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7A85C53-7155-FA8D-6F18-47F3C091EFA1}"/>
              </a:ext>
            </a:extLst>
          </p:cNvPr>
          <p:cNvSpPr/>
          <p:nvPr/>
        </p:nvSpPr>
        <p:spPr>
          <a:xfrm>
            <a:off x="876615" y="2419150"/>
            <a:ext cx="3682710" cy="6619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C8AE537-D5CB-8D7A-584A-F44AE119FE69}"/>
              </a:ext>
            </a:extLst>
          </p:cNvPr>
          <p:cNvSpPr/>
          <p:nvPr/>
        </p:nvSpPr>
        <p:spPr>
          <a:xfrm>
            <a:off x="876615" y="5411935"/>
            <a:ext cx="3682710" cy="661955"/>
          </a:xfrm>
          <a:prstGeom prst="rect">
            <a:avLst/>
          </a:prstGeom>
          <a:solidFill>
            <a:srgbClr val="CCA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1D5F7EB-2F6D-4211-F3B8-B76EE03D87D7}"/>
              </a:ext>
            </a:extLst>
          </p:cNvPr>
          <p:cNvSpPr/>
          <p:nvPr/>
        </p:nvSpPr>
        <p:spPr>
          <a:xfrm>
            <a:off x="1211672" y="3625315"/>
            <a:ext cx="3034739" cy="545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6C0063B-CBD6-C058-0697-D58CDD877542}"/>
              </a:ext>
            </a:extLst>
          </p:cNvPr>
          <p:cNvSpPr/>
          <p:nvPr/>
        </p:nvSpPr>
        <p:spPr>
          <a:xfrm>
            <a:off x="1211672" y="4436444"/>
            <a:ext cx="3034739" cy="545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6E8F068-E6EA-3C1A-0F46-377051750DD2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>
            <a:off x="2717971" y="2242006"/>
            <a:ext cx="0" cy="177144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D690797-3811-3D59-A042-14A28A207E49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2717971" y="3081105"/>
            <a:ext cx="0" cy="233083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5D171DC0-8065-2FD6-04A7-3D32AF9AF07D}"/>
              </a:ext>
            </a:extLst>
          </p:cNvPr>
          <p:cNvCxnSpPr/>
          <p:nvPr/>
        </p:nvCxnSpPr>
        <p:spPr>
          <a:xfrm>
            <a:off x="2717971" y="5253438"/>
            <a:ext cx="0" cy="177144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BA679E3-F878-CA2C-332D-769DA3520674}"/>
              </a:ext>
            </a:extLst>
          </p:cNvPr>
          <p:cNvSpPr txBox="1"/>
          <p:nvPr/>
        </p:nvSpPr>
        <p:spPr>
          <a:xfrm>
            <a:off x="1704711" y="1741085"/>
            <a:ext cx="2026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6580FD-9E80-EB2B-D17B-E0FD7BA51388}"/>
              </a:ext>
            </a:extLst>
          </p:cNvPr>
          <p:cNvSpPr txBox="1"/>
          <p:nvPr/>
        </p:nvSpPr>
        <p:spPr>
          <a:xfrm>
            <a:off x="1704711" y="2582722"/>
            <a:ext cx="2026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D320AC1-91E0-9847-6CE8-46D3EFBB0610}"/>
              </a:ext>
            </a:extLst>
          </p:cNvPr>
          <p:cNvSpPr txBox="1"/>
          <p:nvPr/>
        </p:nvSpPr>
        <p:spPr>
          <a:xfrm>
            <a:off x="1622809" y="3716426"/>
            <a:ext cx="221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BF7EFF-DFED-D414-FD81-674D2190504C}"/>
              </a:ext>
            </a:extLst>
          </p:cNvPr>
          <p:cNvSpPr txBox="1"/>
          <p:nvPr/>
        </p:nvSpPr>
        <p:spPr>
          <a:xfrm>
            <a:off x="1622809" y="4525081"/>
            <a:ext cx="221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ED4C9C5-507A-CF5F-814B-F4BA9D7EB7E8}"/>
              </a:ext>
            </a:extLst>
          </p:cNvPr>
          <p:cNvSpPr txBox="1"/>
          <p:nvPr/>
        </p:nvSpPr>
        <p:spPr>
          <a:xfrm>
            <a:off x="1520365" y="5530771"/>
            <a:ext cx="2395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>
                <a:solidFill>
                  <a:schemeClr val="bg1"/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B60E89A-CBF6-C2A6-11EA-4832456CA2A0}"/>
              </a:ext>
            </a:extLst>
          </p:cNvPr>
          <p:cNvSpPr/>
          <p:nvPr/>
        </p:nvSpPr>
        <p:spPr>
          <a:xfrm>
            <a:off x="658603" y="1516608"/>
            <a:ext cx="5927921" cy="47823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87190F4-6BF3-46EE-AA96-DD46208FB23E}"/>
              </a:ext>
            </a:extLst>
          </p:cNvPr>
          <p:cNvSpPr/>
          <p:nvPr/>
        </p:nvSpPr>
        <p:spPr>
          <a:xfrm>
            <a:off x="2902481" y="3385401"/>
            <a:ext cx="1126777" cy="54548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D6FF19F-4D32-464D-814E-7ACE5BCEF828}"/>
              </a:ext>
            </a:extLst>
          </p:cNvPr>
          <p:cNvSpPr/>
          <p:nvPr/>
        </p:nvSpPr>
        <p:spPr>
          <a:xfrm>
            <a:off x="6536355" y="1516607"/>
            <a:ext cx="5126838" cy="47575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DCE79C2-0388-407E-B291-D62CBCE61EAB}"/>
              </a:ext>
            </a:extLst>
          </p:cNvPr>
          <p:cNvSpPr/>
          <p:nvPr/>
        </p:nvSpPr>
        <p:spPr>
          <a:xfrm>
            <a:off x="2332844" y="1617521"/>
            <a:ext cx="7393360" cy="31073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b="1" dirty="0"/>
              <a:t>SEOUL</a:t>
            </a:r>
            <a:endParaRPr lang="ko-KR" altLang="en-US" sz="5000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7C70C9A-54E1-46C8-8292-C54C7843B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112" y="1703736"/>
            <a:ext cx="5475648" cy="2874715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C52FB9B-7E43-4B7D-8448-4929CBC33EEC}"/>
              </a:ext>
            </a:extLst>
          </p:cNvPr>
          <p:cNvSpPr/>
          <p:nvPr/>
        </p:nvSpPr>
        <p:spPr>
          <a:xfrm>
            <a:off x="2288950" y="4864522"/>
            <a:ext cx="7232609" cy="1230520"/>
          </a:xfrm>
          <a:prstGeom prst="roundRect">
            <a:avLst/>
          </a:prstGeom>
          <a:solidFill>
            <a:srgbClr val="F3AC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의료 데이터 분석가를 꿈꾼다면</a:t>
            </a:r>
            <a:r>
              <a:rPr lang="en-US" altLang="ko-KR" sz="3200" dirty="0"/>
              <a:t>, </a:t>
            </a:r>
            <a:r>
              <a:rPr lang="ko-KR" altLang="en-US" sz="3200" dirty="0"/>
              <a:t>서울이 답이다</a:t>
            </a:r>
            <a:r>
              <a:rPr lang="en-US" altLang="ko-KR" sz="3200" dirty="0"/>
              <a:t>.</a:t>
            </a:r>
            <a:endParaRPr lang="ko-KR" altLang="en-US" sz="3200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7007689-683A-4DA3-AA09-D4DA3E69F511}"/>
              </a:ext>
            </a:extLst>
          </p:cNvPr>
          <p:cNvSpPr/>
          <p:nvPr/>
        </p:nvSpPr>
        <p:spPr>
          <a:xfrm>
            <a:off x="4553001" y="552182"/>
            <a:ext cx="2271496" cy="858541"/>
          </a:xfrm>
          <a:prstGeom prst="roundRect">
            <a:avLst>
              <a:gd name="adj" fmla="val 36864"/>
            </a:avLst>
          </a:prstGeom>
          <a:solidFill>
            <a:schemeClr val="accent3"/>
          </a:solidFill>
          <a:ln w="57150"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/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349803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solidFill>
                  <a:schemeClr val="tx1"/>
                </a:solidFill>
              </a:rPr>
              <a:t>사람인 대구 </a:t>
            </a:r>
            <a:r>
              <a:rPr lang="en-US" altLang="ko-KR" sz="2800" dirty="0">
                <a:solidFill>
                  <a:schemeClr val="tx1"/>
                </a:solidFill>
              </a:rPr>
              <a:t>IT</a:t>
            </a:r>
            <a:r>
              <a:rPr lang="ko-KR" altLang="en-US" sz="2800" dirty="0">
                <a:solidFill>
                  <a:schemeClr val="tx1"/>
                </a:solidFill>
              </a:rPr>
              <a:t>개발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ko-KR" altLang="en-US" sz="2800" dirty="0">
                <a:solidFill>
                  <a:schemeClr val="tx1"/>
                </a:solidFill>
              </a:rPr>
              <a:t>데이터  분야 검색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6ABE3E7-5DC7-6862-ED17-5CDDB149A442}"/>
              </a:ext>
            </a:extLst>
          </p:cNvPr>
          <p:cNvSpPr/>
          <p:nvPr/>
        </p:nvSpPr>
        <p:spPr>
          <a:xfrm rot="20780450">
            <a:off x="89622" y="195452"/>
            <a:ext cx="1514263" cy="5989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3A8B4-931A-C68E-1988-462175F55BBE}"/>
              </a:ext>
            </a:extLst>
          </p:cNvPr>
          <p:cNvSpPr txBox="1"/>
          <p:nvPr/>
        </p:nvSpPr>
        <p:spPr>
          <a:xfrm rot="20780450">
            <a:off x="256881" y="259857"/>
            <a:ext cx="121449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1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8BB9FC6-DE47-498B-855F-1FA0EB0F6E8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19" y="1541736"/>
            <a:ext cx="10536685" cy="4376926"/>
          </a:xfrm>
          <a:prstGeom prst="rect">
            <a:avLst/>
          </a:prstGeom>
        </p:spPr>
      </p:pic>
      <p:sp>
        <p:nvSpPr>
          <p:cNvPr id="14" name="말풍선: 타원형 13">
            <a:extLst>
              <a:ext uri="{FF2B5EF4-FFF2-40B4-BE49-F238E27FC236}">
                <a16:creationId xmlns:a16="http://schemas.microsoft.com/office/drawing/2014/main" id="{69372BB4-F135-43C1-B9B2-C4E3F8383187}"/>
              </a:ext>
            </a:extLst>
          </p:cNvPr>
          <p:cNvSpPr/>
          <p:nvPr/>
        </p:nvSpPr>
        <p:spPr>
          <a:xfrm>
            <a:off x="10022558" y="3848793"/>
            <a:ext cx="1892085" cy="1152225"/>
          </a:xfrm>
          <a:prstGeom prst="wedgeEllipse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287</a:t>
            </a:r>
            <a:r>
              <a:rPr lang="ko-KR" altLang="en-US" dirty="0"/>
              <a:t>건 검색</a:t>
            </a:r>
          </a:p>
        </p:txBody>
      </p:sp>
    </p:spTree>
    <p:extLst>
      <p:ext uri="{BB962C8B-B14F-4D97-AF65-F5344CB8AC3E}">
        <p14:creationId xmlns:p14="http://schemas.microsoft.com/office/powerpoint/2010/main" val="315894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A18FB86-ACFF-12AE-ED8A-6E5E16D8E418}"/>
              </a:ext>
            </a:extLst>
          </p:cNvPr>
          <p:cNvSpPr/>
          <p:nvPr/>
        </p:nvSpPr>
        <p:spPr>
          <a:xfrm>
            <a:off x="2416097" y="2297151"/>
            <a:ext cx="7359805" cy="2263698"/>
          </a:xfrm>
          <a:prstGeom prst="roundRect">
            <a:avLst>
              <a:gd name="adj" fmla="val 36864"/>
            </a:avLst>
          </a:prstGeom>
          <a:solidFill>
            <a:schemeClr val="accent3"/>
          </a:solidFill>
          <a:ln w="57150"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AF21F7-C7CB-C2B8-D76F-057A1E1DAB21}"/>
              </a:ext>
            </a:extLst>
          </p:cNvPr>
          <p:cNvSpPr txBox="1"/>
          <p:nvPr/>
        </p:nvSpPr>
        <p:spPr>
          <a:xfrm>
            <a:off x="2661081" y="2967335"/>
            <a:ext cx="68884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/>
              <a:t>게임 개발자 취업 경향</a:t>
            </a:r>
            <a:endParaRPr lang="ko-KR" altLang="en-US" sz="5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9EB52F-F69E-6590-6CFA-13BAA14FE0EF}"/>
              </a:ext>
            </a:extLst>
          </p:cNvPr>
          <p:cNvSpPr txBox="1"/>
          <p:nvPr/>
        </p:nvSpPr>
        <p:spPr>
          <a:xfrm>
            <a:off x="5657418" y="485991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권도운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391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3D82C63-E33D-4CE8-ACA8-7310C0DA39D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509" y="1432709"/>
            <a:ext cx="7071906" cy="4706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6A2FA45-8912-4216-B39C-D4E65BD7F15D}"/>
              </a:ext>
            </a:extLst>
          </p:cNvPr>
          <p:cNvSpPr txBox="1"/>
          <p:nvPr/>
        </p:nvSpPr>
        <p:spPr>
          <a:xfrm>
            <a:off x="8704003" y="5423628"/>
            <a:ext cx="3681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</a:t>
            </a:r>
            <a:r>
              <a:rPr lang="ko-KR" altLang="en-US" dirty="0" err="1">
                <a:hlinkClick r:id="rId3"/>
              </a:rPr>
              <a:t>한국갤럽조사연구소</a:t>
            </a:r>
            <a:r>
              <a:rPr lang="ko-KR" altLang="en-US" dirty="0">
                <a:hlinkClick r:id="rId3"/>
              </a:rPr>
              <a:t> </a:t>
            </a:r>
            <a:r>
              <a:rPr lang="en-US" altLang="ko-KR" dirty="0">
                <a:hlinkClick r:id="rId3"/>
              </a:rPr>
              <a:t>(gallup.co.kr)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A3BDF-D2E9-4AF9-A607-20F1BC89B408}"/>
              </a:ext>
            </a:extLst>
          </p:cNvPr>
          <p:cNvSpPr txBox="1"/>
          <p:nvPr/>
        </p:nvSpPr>
        <p:spPr>
          <a:xfrm>
            <a:off x="1169043" y="835566"/>
            <a:ext cx="206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주제 선정 이유</a:t>
            </a:r>
          </a:p>
        </p:txBody>
      </p:sp>
    </p:spTree>
    <p:extLst>
      <p:ext uri="{BB962C8B-B14F-4D97-AF65-F5344CB8AC3E}">
        <p14:creationId xmlns:p14="http://schemas.microsoft.com/office/powerpoint/2010/main" val="14266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DA2345-8EDD-4716-893C-7340DB791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34" y="1438507"/>
            <a:ext cx="9661285" cy="48284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7F53525-8374-4661-84E7-72FFEE84C6B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445" y="1438507"/>
            <a:ext cx="5130521" cy="30119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CA3FA88-EA5C-46A0-9F97-CD51D7293BC6}"/>
              </a:ext>
            </a:extLst>
          </p:cNvPr>
          <p:cNvSpPr txBox="1"/>
          <p:nvPr/>
        </p:nvSpPr>
        <p:spPr>
          <a:xfrm>
            <a:off x="10229453" y="5121596"/>
            <a:ext cx="13943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</a:t>
            </a:r>
            <a:r>
              <a:rPr lang="en-US" altLang="ko-KR" sz="1000" dirty="0">
                <a:hlinkClick r:id="rId4"/>
              </a:rPr>
              <a:t>Steam</a:t>
            </a:r>
            <a:r>
              <a:rPr lang="ko-KR" altLang="en-US" sz="1000" dirty="0">
                <a:hlinkClick r:id="rId4"/>
              </a:rPr>
              <a:t>의 마법소녀 </a:t>
            </a:r>
            <a:r>
              <a:rPr lang="ko-KR" altLang="en-US" sz="1000" dirty="0" err="1">
                <a:hlinkClick r:id="rId4"/>
              </a:rPr>
              <a:t>카와이</a:t>
            </a:r>
            <a:r>
              <a:rPr lang="ko-KR" altLang="en-US" sz="1000" dirty="0">
                <a:hlinkClick r:id="rId4"/>
              </a:rPr>
              <a:t> </a:t>
            </a:r>
            <a:r>
              <a:rPr lang="ko-KR" altLang="en-US" sz="1000" dirty="0" err="1">
                <a:hlinkClick r:id="rId4"/>
              </a:rPr>
              <a:t>러블리</a:t>
            </a:r>
            <a:r>
              <a:rPr lang="ko-KR" altLang="en-US" sz="1000" dirty="0">
                <a:hlinkClick r:id="rId4"/>
              </a:rPr>
              <a:t> </a:t>
            </a:r>
            <a:r>
              <a:rPr lang="ko-KR" altLang="en-US" sz="1000" dirty="0" err="1">
                <a:hlinkClick r:id="rId4"/>
              </a:rPr>
              <a:t>즈큥도큥</a:t>
            </a:r>
            <a:r>
              <a:rPr lang="ko-KR" altLang="en-US" sz="1000" dirty="0">
                <a:hlinkClick r:id="rId4"/>
              </a:rPr>
              <a:t> </a:t>
            </a:r>
            <a:r>
              <a:rPr lang="ko-KR" altLang="en-US" sz="1000" dirty="0" err="1">
                <a:hlinkClick r:id="rId4"/>
              </a:rPr>
              <a:t>바큥부큥</a:t>
            </a:r>
            <a:r>
              <a:rPr lang="ko-KR" altLang="en-US" sz="1000" dirty="0">
                <a:hlinkClick r:id="rId4"/>
              </a:rPr>
              <a:t> </a:t>
            </a:r>
            <a:r>
              <a:rPr lang="ko-KR" altLang="en-US" sz="1000" dirty="0" err="1">
                <a:hlinkClick r:id="rId4"/>
              </a:rPr>
              <a:t>루루핑</a:t>
            </a:r>
            <a:r>
              <a:rPr lang="ko-KR" altLang="en-US" sz="1000" dirty="0">
                <a:hlinkClick r:id="rId4"/>
              </a:rPr>
              <a:t> </a:t>
            </a:r>
            <a:r>
              <a:rPr lang="en-US" altLang="ko-KR" sz="1000" dirty="0">
                <a:hlinkClick r:id="rId4"/>
              </a:rPr>
              <a:t>(steampowered.com)</a:t>
            </a:r>
            <a:endParaRPr lang="ko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0F23F5-C868-41D2-8EC9-778989879DCA}"/>
              </a:ext>
            </a:extLst>
          </p:cNvPr>
          <p:cNvSpPr txBox="1"/>
          <p:nvPr/>
        </p:nvSpPr>
        <p:spPr>
          <a:xfrm>
            <a:off x="1169043" y="835566"/>
            <a:ext cx="206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주제 선정 이유</a:t>
            </a:r>
          </a:p>
        </p:txBody>
      </p:sp>
    </p:spTree>
    <p:extLst>
      <p:ext uri="{BB962C8B-B14F-4D97-AF65-F5344CB8AC3E}">
        <p14:creationId xmlns:p14="http://schemas.microsoft.com/office/powerpoint/2010/main" val="62035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ADB66-0C63-2397-4C10-93B17DC52EBE}"/>
              </a:ext>
            </a:extLst>
          </p:cNvPr>
          <p:cNvSpPr txBox="1"/>
          <p:nvPr/>
        </p:nvSpPr>
        <p:spPr>
          <a:xfrm>
            <a:off x="949789" y="78950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7980FF6-F0E2-B743-B37A-51ACEBE2760E}"/>
              </a:ext>
            </a:extLst>
          </p:cNvPr>
          <p:cNvSpPr/>
          <p:nvPr/>
        </p:nvSpPr>
        <p:spPr>
          <a:xfrm>
            <a:off x="2477429" y="1893367"/>
            <a:ext cx="7237141" cy="836341"/>
          </a:xfrm>
          <a:prstGeom prst="roundRect">
            <a:avLst>
              <a:gd name="adj" fmla="val 4333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B67F19-5A7C-ABF0-B560-E220A2C61400}"/>
              </a:ext>
            </a:extLst>
          </p:cNvPr>
          <p:cNvSpPr txBox="1"/>
          <p:nvPr/>
        </p:nvSpPr>
        <p:spPr>
          <a:xfrm>
            <a:off x="3490332" y="2019149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C91941-CEAF-6B9E-BC0B-A2D29C9AD166}"/>
              </a:ext>
            </a:extLst>
          </p:cNvPr>
          <p:cNvSpPr txBox="1"/>
          <p:nvPr/>
        </p:nvSpPr>
        <p:spPr>
          <a:xfrm>
            <a:off x="4128216" y="2084382"/>
            <a:ext cx="53880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게임 개발자 채용공고 키워드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8FFE4B3-BBA5-FBDF-8405-24EA19672C94}"/>
              </a:ext>
            </a:extLst>
          </p:cNvPr>
          <p:cNvSpPr/>
          <p:nvPr/>
        </p:nvSpPr>
        <p:spPr>
          <a:xfrm>
            <a:off x="2477429" y="2898537"/>
            <a:ext cx="7237141" cy="836341"/>
          </a:xfrm>
          <a:prstGeom prst="roundRect">
            <a:avLst>
              <a:gd name="adj" fmla="val 4333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B6FC7E-B002-7CFF-34FB-DFF287882B73}"/>
              </a:ext>
            </a:extLst>
          </p:cNvPr>
          <p:cNvSpPr txBox="1"/>
          <p:nvPr/>
        </p:nvSpPr>
        <p:spPr>
          <a:xfrm>
            <a:off x="3490332" y="3024319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74078B-E034-DDE3-4EA8-4989897CEE4D}"/>
              </a:ext>
            </a:extLst>
          </p:cNvPr>
          <p:cNvSpPr txBox="1"/>
          <p:nvPr/>
        </p:nvSpPr>
        <p:spPr>
          <a:xfrm>
            <a:off x="4128216" y="3085874"/>
            <a:ext cx="40639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>
                <a:solidFill>
                  <a:schemeClr val="bg1"/>
                </a:solidFill>
                <a:latin typeface="+mj-ea"/>
                <a:ea typeface="+mj-ea"/>
              </a:rPr>
              <a:t>프론트엔드와</a:t>
            </a:r>
            <a:r>
              <a:rPr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  <a:latin typeface="+mj-ea"/>
                <a:ea typeface="+mj-ea"/>
              </a:rPr>
              <a:t>백엔드</a:t>
            </a:r>
            <a:endParaRPr lang="ko-KR" alt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83B62E5-DC5A-873C-74B7-8FDD9B3D274D}"/>
              </a:ext>
            </a:extLst>
          </p:cNvPr>
          <p:cNvSpPr/>
          <p:nvPr/>
        </p:nvSpPr>
        <p:spPr>
          <a:xfrm>
            <a:off x="2477429" y="3903707"/>
            <a:ext cx="7237141" cy="836341"/>
          </a:xfrm>
          <a:prstGeom prst="roundRect">
            <a:avLst>
              <a:gd name="adj" fmla="val 4333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8B4902-75E3-0920-070F-824B0AA2FF9F}"/>
              </a:ext>
            </a:extLst>
          </p:cNvPr>
          <p:cNvSpPr txBox="1"/>
          <p:nvPr/>
        </p:nvSpPr>
        <p:spPr>
          <a:xfrm>
            <a:off x="3490332" y="4029489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5F6076-82B5-11C3-4B1F-E850B8A07F28}"/>
              </a:ext>
            </a:extLst>
          </p:cNvPr>
          <p:cNvSpPr txBox="1"/>
          <p:nvPr/>
        </p:nvSpPr>
        <p:spPr>
          <a:xfrm>
            <a:off x="4128216" y="4029488"/>
            <a:ext cx="3243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게임 개발자 연봉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EE92B32-3C89-C965-6AB9-E55B58BA8B72}"/>
              </a:ext>
            </a:extLst>
          </p:cNvPr>
          <p:cNvSpPr/>
          <p:nvPr/>
        </p:nvSpPr>
        <p:spPr>
          <a:xfrm>
            <a:off x="2477429" y="4908877"/>
            <a:ext cx="7237141" cy="836341"/>
          </a:xfrm>
          <a:prstGeom prst="roundRect">
            <a:avLst>
              <a:gd name="adj" fmla="val 4333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0C8B7D-71F7-A6D8-6E98-D7C5D7A2180A}"/>
              </a:ext>
            </a:extLst>
          </p:cNvPr>
          <p:cNvSpPr txBox="1"/>
          <p:nvPr/>
        </p:nvSpPr>
        <p:spPr>
          <a:xfrm>
            <a:off x="3490332" y="5034659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1C7D7F-F673-3F02-3E75-BF24A79B458D}"/>
              </a:ext>
            </a:extLst>
          </p:cNvPr>
          <p:cNvSpPr txBox="1"/>
          <p:nvPr/>
        </p:nvSpPr>
        <p:spPr>
          <a:xfrm>
            <a:off x="4128216" y="503465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404616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2A9992E-B95C-D7ED-3F8D-0B989B8380A3}"/>
              </a:ext>
            </a:extLst>
          </p:cNvPr>
          <p:cNvSpPr/>
          <p:nvPr/>
        </p:nvSpPr>
        <p:spPr>
          <a:xfrm>
            <a:off x="626327" y="2506236"/>
            <a:ext cx="10933289" cy="2263698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4A95220-4771-72A5-62DE-F8204657ED01}"/>
              </a:ext>
            </a:extLst>
          </p:cNvPr>
          <p:cNvSpPr/>
          <p:nvPr/>
        </p:nvSpPr>
        <p:spPr>
          <a:xfrm>
            <a:off x="626327" y="2088065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2A873B6-F69F-BB0F-EEB5-BAD972EF3CF3}"/>
              </a:ext>
            </a:extLst>
          </p:cNvPr>
          <p:cNvSpPr/>
          <p:nvPr/>
        </p:nvSpPr>
        <p:spPr>
          <a:xfrm>
            <a:off x="10071409" y="2333391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4CAC4BA-FEA5-3831-33D8-4DF48C05ED56}"/>
              </a:ext>
            </a:extLst>
          </p:cNvPr>
          <p:cNvSpPr/>
          <p:nvPr/>
        </p:nvSpPr>
        <p:spPr>
          <a:xfrm>
            <a:off x="10515358" y="2333391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DBC8540-D814-5E70-DB96-244D0EE36225}"/>
              </a:ext>
            </a:extLst>
          </p:cNvPr>
          <p:cNvSpPr/>
          <p:nvPr/>
        </p:nvSpPr>
        <p:spPr>
          <a:xfrm>
            <a:off x="10959308" y="2333391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0922D5-A218-AC17-556D-60C2D0B4DDF2}"/>
              </a:ext>
            </a:extLst>
          </p:cNvPr>
          <p:cNvSpPr txBox="1"/>
          <p:nvPr/>
        </p:nvSpPr>
        <p:spPr>
          <a:xfrm>
            <a:off x="1000076" y="2275402"/>
            <a:ext cx="1042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1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4E4C77-E1F3-67AA-28E1-E8E682220527}"/>
              </a:ext>
            </a:extLst>
          </p:cNvPr>
          <p:cNvSpPr txBox="1"/>
          <p:nvPr/>
        </p:nvSpPr>
        <p:spPr>
          <a:xfrm>
            <a:off x="1691594" y="3342577"/>
            <a:ext cx="8808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게임개발자 채용공고 키워드</a:t>
            </a:r>
          </a:p>
        </p:txBody>
      </p:sp>
    </p:spTree>
    <p:extLst>
      <p:ext uri="{BB962C8B-B14F-4D97-AF65-F5344CB8AC3E}">
        <p14:creationId xmlns:p14="http://schemas.microsoft.com/office/powerpoint/2010/main" val="149049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759B480-94C7-4414-B8F7-8D66C0C4537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862" y="1431554"/>
            <a:ext cx="8684276" cy="481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39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416903-1D89-4805-A07D-31FAC0881C9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20" y="1444773"/>
            <a:ext cx="8583615" cy="48222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688F3B4-6D10-4B48-B725-7B37764C239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098" y="1438507"/>
            <a:ext cx="5512868" cy="375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49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038F25A-87DB-4EEA-866A-5FEE2DED1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923" y="1438506"/>
            <a:ext cx="9062739" cy="48173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6F5AE1-C134-4FE3-80CC-29816A7FB802}"/>
              </a:ext>
            </a:extLst>
          </p:cNvPr>
          <p:cNvSpPr txBox="1"/>
          <p:nvPr/>
        </p:nvSpPr>
        <p:spPr>
          <a:xfrm>
            <a:off x="949124" y="792866"/>
            <a:ext cx="3929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게임 개발자 채용공고 워드 클라우드</a:t>
            </a:r>
          </a:p>
        </p:txBody>
      </p:sp>
    </p:spTree>
    <p:extLst>
      <p:ext uri="{BB962C8B-B14F-4D97-AF65-F5344CB8AC3E}">
        <p14:creationId xmlns:p14="http://schemas.microsoft.com/office/powerpoint/2010/main" val="276424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3993734-C618-4D37-8606-BD2F99B5D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382" y="847492"/>
            <a:ext cx="7473170" cy="32952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7F38101-7287-48E5-B04E-96EC2E2CB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76" y="1563370"/>
            <a:ext cx="8643733" cy="44471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2B886C-BD08-4672-A75F-EE02B369621C}"/>
              </a:ext>
            </a:extLst>
          </p:cNvPr>
          <p:cNvSpPr txBox="1"/>
          <p:nvPr/>
        </p:nvSpPr>
        <p:spPr>
          <a:xfrm>
            <a:off x="9795078" y="4369443"/>
            <a:ext cx="14591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</a:t>
            </a:r>
            <a:r>
              <a:rPr lang="ko-KR" altLang="en-US" dirty="0">
                <a:hlinkClick r:id="rId4"/>
              </a:rPr>
              <a:t>개발자 모시기 옛말</a:t>
            </a:r>
            <a:r>
              <a:rPr lang="en-US" altLang="ko-KR" dirty="0">
                <a:hlinkClick r:id="rId4"/>
              </a:rPr>
              <a:t>… </a:t>
            </a:r>
            <a:r>
              <a:rPr lang="ko-KR" altLang="en-US" dirty="0">
                <a:hlinkClick r:id="rId4"/>
              </a:rPr>
              <a:t>게임 취업시장 </a:t>
            </a:r>
            <a:r>
              <a:rPr lang="en-US" altLang="ko-KR" dirty="0">
                <a:hlinkClick r:id="rId4"/>
              </a:rPr>
              <a:t>`</a:t>
            </a:r>
            <a:r>
              <a:rPr lang="ko-KR" altLang="en-US" dirty="0">
                <a:hlinkClick r:id="rId4"/>
              </a:rPr>
              <a:t>급랭</a:t>
            </a:r>
            <a:r>
              <a:rPr lang="en-US" altLang="ko-KR" dirty="0">
                <a:hlinkClick r:id="rId4"/>
              </a:rPr>
              <a:t>` - </a:t>
            </a:r>
            <a:r>
              <a:rPr lang="ko-KR" altLang="en-US" dirty="0" err="1">
                <a:hlinkClick r:id="rId4"/>
              </a:rPr>
              <a:t>디지털타임스</a:t>
            </a:r>
            <a:r>
              <a:rPr lang="ko-KR" altLang="en-US" dirty="0">
                <a:hlinkClick r:id="rId4"/>
              </a:rPr>
              <a:t> </a:t>
            </a:r>
            <a:r>
              <a:rPr lang="en-US" altLang="ko-KR" dirty="0">
                <a:hlinkClick r:id="rId4"/>
              </a:rPr>
              <a:t>(dt.co.kr)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267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2A9992E-B95C-D7ED-3F8D-0B989B8380A3}"/>
              </a:ext>
            </a:extLst>
          </p:cNvPr>
          <p:cNvSpPr/>
          <p:nvPr/>
        </p:nvSpPr>
        <p:spPr>
          <a:xfrm>
            <a:off x="626327" y="2506236"/>
            <a:ext cx="10933289" cy="2263698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4A95220-4771-72A5-62DE-F8204657ED01}"/>
              </a:ext>
            </a:extLst>
          </p:cNvPr>
          <p:cNvSpPr/>
          <p:nvPr/>
        </p:nvSpPr>
        <p:spPr>
          <a:xfrm>
            <a:off x="626327" y="2088065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2A873B6-F69F-BB0F-EEB5-BAD972EF3CF3}"/>
              </a:ext>
            </a:extLst>
          </p:cNvPr>
          <p:cNvSpPr/>
          <p:nvPr/>
        </p:nvSpPr>
        <p:spPr>
          <a:xfrm>
            <a:off x="10071409" y="2333391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4CAC4BA-FEA5-3831-33D8-4DF48C05ED56}"/>
              </a:ext>
            </a:extLst>
          </p:cNvPr>
          <p:cNvSpPr/>
          <p:nvPr/>
        </p:nvSpPr>
        <p:spPr>
          <a:xfrm>
            <a:off x="10515358" y="2333391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DBC8540-D814-5E70-DB96-244D0EE36225}"/>
              </a:ext>
            </a:extLst>
          </p:cNvPr>
          <p:cNvSpPr/>
          <p:nvPr/>
        </p:nvSpPr>
        <p:spPr>
          <a:xfrm>
            <a:off x="10959308" y="2333391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0922D5-A218-AC17-556D-60C2D0B4DDF2}"/>
              </a:ext>
            </a:extLst>
          </p:cNvPr>
          <p:cNvSpPr txBox="1"/>
          <p:nvPr/>
        </p:nvSpPr>
        <p:spPr>
          <a:xfrm>
            <a:off x="1053584" y="2275402"/>
            <a:ext cx="935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2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4E4C77-E1F3-67AA-28E1-E8E682220527}"/>
              </a:ext>
            </a:extLst>
          </p:cNvPr>
          <p:cNvSpPr txBox="1"/>
          <p:nvPr/>
        </p:nvSpPr>
        <p:spPr>
          <a:xfrm>
            <a:off x="2808890" y="3342577"/>
            <a:ext cx="65742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프론트엔드와</a:t>
            </a:r>
            <a:r>
              <a:rPr lang="ko-KR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5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백엔드</a:t>
            </a:r>
            <a:endParaRPr lang="ko-KR" altLang="en-US" sz="54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177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/>
              <a:t>          </a:t>
            </a:r>
            <a:r>
              <a:rPr lang="ko-KR" altLang="en-US" sz="3200" dirty="0">
                <a:solidFill>
                  <a:schemeClr val="tx1"/>
                </a:solidFill>
              </a:rPr>
              <a:t>검색현황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6ABE3E7-5DC7-6862-ED17-5CDDB149A442}"/>
              </a:ext>
            </a:extLst>
          </p:cNvPr>
          <p:cNvSpPr/>
          <p:nvPr/>
        </p:nvSpPr>
        <p:spPr>
          <a:xfrm rot="20780450">
            <a:off x="89622" y="195452"/>
            <a:ext cx="1514263" cy="5989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3A8B4-931A-C68E-1988-462175F55BBE}"/>
              </a:ext>
            </a:extLst>
          </p:cNvPr>
          <p:cNvSpPr txBox="1"/>
          <p:nvPr/>
        </p:nvSpPr>
        <p:spPr>
          <a:xfrm rot="20780450">
            <a:off x="256881" y="259857"/>
            <a:ext cx="121449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2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697E471-FF83-4014-2C66-E5AF14F3B9C7}"/>
              </a:ext>
            </a:extLst>
          </p:cNvPr>
          <p:cNvGrpSpPr/>
          <p:nvPr/>
        </p:nvGrpSpPr>
        <p:grpSpPr>
          <a:xfrm>
            <a:off x="7736600" y="1917687"/>
            <a:ext cx="2143945" cy="1859314"/>
            <a:chOff x="8092077" y="1639362"/>
            <a:chExt cx="2586159" cy="224281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253F9D7-A060-1C35-4476-AA59302E06FE}"/>
                </a:ext>
              </a:extLst>
            </p:cNvPr>
            <p:cNvSpPr txBox="1"/>
            <p:nvPr/>
          </p:nvSpPr>
          <p:spPr>
            <a:xfrm>
              <a:off x="8092077" y="2347248"/>
              <a:ext cx="1246684" cy="371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소제목 입력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5B802A-5956-A5FB-107D-2DB0AB56951A}"/>
                </a:ext>
              </a:extLst>
            </p:cNvPr>
            <p:cNvSpPr txBox="1"/>
            <p:nvPr/>
          </p:nvSpPr>
          <p:spPr>
            <a:xfrm>
              <a:off x="8092077" y="1639362"/>
              <a:ext cx="4953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2</a:t>
              </a:r>
              <a:endPara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447DB46-7901-4E86-AD3B-F6729AB7E1C1}"/>
                </a:ext>
              </a:extLst>
            </p:cNvPr>
            <p:cNvSpPr txBox="1"/>
            <p:nvPr/>
          </p:nvSpPr>
          <p:spPr>
            <a:xfrm>
              <a:off x="8092077" y="2804963"/>
              <a:ext cx="2586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 err="1"/>
                <a:t>이것이야말로</a:t>
              </a:r>
              <a:r>
                <a:rPr lang="ko-KR" altLang="en-US" sz="1400" dirty="0"/>
                <a:t> 충분히 심장의 놀이 곳이 얼음 피어나기 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우는 청춘이 </a:t>
              </a:r>
              <a:r>
                <a:rPr lang="ko-KR" altLang="en-US" sz="1400" dirty="0" err="1"/>
                <a:t>아니더면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심장의 방황하여도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듣는다</a:t>
              </a:r>
              <a:r>
                <a:rPr lang="en-US" altLang="ko-KR" sz="1400" dirty="0"/>
                <a:t>. </a:t>
              </a:r>
              <a:endParaRPr lang="ko-KR" altLang="en-US" sz="1400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4024B6B-FF5C-48C4-81B7-6D08FE98A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34" y="1440737"/>
            <a:ext cx="10939346" cy="482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4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C40966-2BF8-447A-9752-DF7534699EAE}"/>
              </a:ext>
            </a:extLst>
          </p:cNvPr>
          <p:cNvSpPr txBox="1"/>
          <p:nvPr/>
        </p:nvSpPr>
        <p:spPr>
          <a:xfrm>
            <a:off x="2086099" y="1649441"/>
            <a:ext cx="10105901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b="1" i="0" dirty="0" err="1">
                <a:effectLst/>
                <a:latin typeface="Arial" panose="020B0604020202020204" pitchFamily="34" charset="0"/>
              </a:rPr>
              <a:t>프론트엔드</a:t>
            </a:r>
            <a:r>
              <a:rPr lang="ko-KR" altLang="en-US" sz="2000" b="1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ko-KR" sz="2000" b="1" i="0" dirty="0">
                <a:effectLst/>
                <a:latin typeface="Arial" panose="020B0604020202020204" pitchFamily="34" charset="0"/>
              </a:rPr>
              <a:t>- </a:t>
            </a:r>
            <a:r>
              <a:rPr lang="ko-KR" altLang="en-U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사용자에게 시각적으로 보여지는 부분</a:t>
            </a:r>
            <a:endParaRPr lang="en-US" altLang="ko-KR" sz="2000" b="1" i="0" dirty="0">
              <a:effectLst/>
              <a:latin typeface="Arial" panose="020B0604020202020204" pitchFamily="34" charset="0"/>
            </a:endParaRP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rgbClr val="000000"/>
                </a:solidFill>
                <a:effectLst/>
                <a:latin typeface="Noto Sans KR"/>
              </a:rPr>
              <a:t>사용자 경험을 핵심 가치로 삼아 직관적이고 사용하기 쉬운 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Noto Sans KR"/>
              </a:rPr>
              <a:t>UI(User Interface)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Noto Sans KR"/>
              </a:rPr>
              <a:t>를 구축</a:t>
            </a:r>
            <a:endParaRPr lang="en-US" altLang="ko-KR" i="0" dirty="0">
              <a:solidFill>
                <a:srgbClr val="000000"/>
              </a:solidFill>
              <a:effectLst/>
              <a:latin typeface="Noto Sans K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Noto Sans K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rgbClr val="000000"/>
                </a:solidFill>
                <a:effectLst/>
                <a:latin typeface="Noto Sans KR"/>
              </a:rPr>
              <a:t>사용자에게 데이터를 디자인의 형태로 보여줌</a:t>
            </a:r>
            <a:endParaRPr lang="en-US" altLang="ko-KR" i="0" dirty="0">
              <a:solidFill>
                <a:srgbClr val="000000"/>
              </a:solidFill>
              <a:effectLst/>
              <a:latin typeface="Noto Sans K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Noto Sans K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Noto Sans KR"/>
              </a:rPr>
              <a:t>화면을 조작하고 만들어낸 데이터를  서버로 전송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2000" b="1" dirty="0" err="1"/>
              <a:t>백엔드</a:t>
            </a:r>
            <a:r>
              <a:rPr lang="ko-KR" altLang="en-US" sz="2000" dirty="0"/>
              <a:t> </a:t>
            </a:r>
            <a:r>
              <a:rPr lang="en-US" altLang="ko-KR" sz="2000" dirty="0"/>
              <a:t>– </a:t>
            </a:r>
            <a:r>
              <a:rPr lang="ko-KR" altLang="en-US" sz="2000" dirty="0"/>
              <a:t>지속적으로 서버를 개발하고 관리하는 기술 담당</a:t>
            </a:r>
            <a:endParaRPr lang="en-US" altLang="ko-KR" sz="2000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프론트엔드에서</a:t>
            </a:r>
            <a:r>
              <a:rPr lang="ko-KR" altLang="en-US" dirty="0"/>
              <a:t> 받은 데이터 처리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비즈니스 로직 구성 후 데이터베이스 설계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323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B8F218D-9E93-4439-AEFE-2B179A9FF6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736" y="1438507"/>
            <a:ext cx="8709951" cy="483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7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A225BF-1A3D-414C-8465-8F22F2A947A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91" y="1551008"/>
            <a:ext cx="5850674" cy="46989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94E3E1F-636E-42DB-B6C0-294D5D610D5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835" y="1431554"/>
            <a:ext cx="4625501" cy="481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0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7507C08-46E0-43B6-B442-9F5554DC4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175" y="1438507"/>
            <a:ext cx="8586205" cy="48280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EB0F85-572C-482F-A29F-0864C3D69F50}"/>
              </a:ext>
            </a:extLst>
          </p:cNvPr>
          <p:cNvSpPr txBox="1"/>
          <p:nvPr/>
        </p:nvSpPr>
        <p:spPr>
          <a:xfrm>
            <a:off x="1018571" y="769716"/>
            <a:ext cx="4143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프론트엔드</a:t>
            </a:r>
            <a:r>
              <a:rPr lang="ko-KR" altLang="en-US" dirty="0"/>
              <a:t> 개발자 채용 </a:t>
            </a:r>
            <a:r>
              <a:rPr lang="ko-KR" altLang="en-US" dirty="0" err="1"/>
              <a:t>워드클라우드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1542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14E5FCE-19C8-44B5-B63E-136BA0AF4D6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551" y="1431554"/>
            <a:ext cx="8685483" cy="482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5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F1B434-2EDD-4367-A7C1-6543C052A1F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20" y="1487347"/>
            <a:ext cx="5860131" cy="47574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C8FD0EC-A168-4B6C-9488-E8B5CEEC95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994" y="1371811"/>
            <a:ext cx="5331386" cy="487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3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B9B767F-AA70-43C5-876D-B2C202B22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166" y="1475691"/>
            <a:ext cx="5626956" cy="47801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C91610-62F2-4931-9A9D-4468EC083446}"/>
              </a:ext>
            </a:extLst>
          </p:cNvPr>
          <p:cNvSpPr txBox="1"/>
          <p:nvPr/>
        </p:nvSpPr>
        <p:spPr>
          <a:xfrm>
            <a:off x="1082233" y="847492"/>
            <a:ext cx="3802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/>
              <a:t>백엔드</a:t>
            </a:r>
            <a:r>
              <a:rPr lang="ko-KR" altLang="en-US" dirty="0"/>
              <a:t> 개발자 채용 </a:t>
            </a:r>
            <a:r>
              <a:rPr lang="ko-KR" altLang="en-US" dirty="0" err="1"/>
              <a:t>워드클라우드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887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2A9992E-B95C-D7ED-3F8D-0B989B8380A3}"/>
              </a:ext>
            </a:extLst>
          </p:cNvPr>
          <p:cNvSpPr/>
          <p:nvPr/>
        </p:nvSpPr>
        <p:spPr>
          <a:xfrm>
            <a:off x="626327" y="2506236"/>
            <a:ext cx="10933289" cy="2263698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4A95220-4771-72A5-62DE-F8204657ED01}"/>
              </a:ext>
            </a:extLst>
          </p:cNvPr>
          <p:cNvSpPr/>
          <p:nvPr/>
        </p:nvSpPr>
        <p:spPr>
          <a:xfrm>
            <a:off x="626327" y="2088065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2A873B6-F69F-BB0F-EEB5-BAD972EF3CF3}"/>
              </a:ext>
            </a:extLst>
          </p:cNvPr>
          <p:cNvSpPr/>
          <p:nvPr/>
        </p:nvSpPr>
        <p:spPr>
          <a:xfrm>
            <a:off x="10071409" y="2333391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4CAC4BA-FEA5-3831-33D8-4DF48C05ED56}"/>
              </a:ext>
            </a:extLst>
          </p:cNvPr>
          <p:cNvSpPr/>
          <p:nvPr/>
        </p:nvSpPr>
        <p:spPr>
          <a:xfrm>
            <a:off x="10515358" y="2333391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DBC8540-D814-5E70-DB96-244D0EE36225}"/>
              </a:ext>
            </a:extLst>
          </p:cNvPr>
          <p:cNvSpPr/>
          <p:nvPr/>
        </p:nvSpPr>
        <p:spPr>
          <a:xfrm>
            <a:off x="10959308" y="2333391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0922D5-A218-AC17-556D-60C2D0B4DDF2}"/>
              </a:ext>
            </a:extLst>
          </p:cNvPr>
          <p:cNvSpPr txBox="1"/>
          <p:nvPr/>
        </p:nvSpPr>
        <p:spPr>
          <a:xfrm>
            <a:off x="1053584" y="2275402"/>
            <a:ext cx="935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3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4E4C77-E1F3-67AA-28E1-E8E682220527}"/>
              </a:ext>
            </a:extLst>
          </p:cNvPr>
          <p:cNvSpPr txBox="1"/>
          <p:nvPr/>
        </p:nvSpPr>
        <p:spPr>
          <a:xfrm>
            <a:off x="3422842" y="3342577"/>
            <a:ext cx="53463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게임 개발자 연봉</a:t>
            </a:r>
          </a:p>
        </p:txBody>
      </p:sp>
    </p:spTree>
    <p:extLst>
      <p:ext uri="{BB962C8B-B14F-4D97-AF65-F5344CB8AC3E}">
        <p14:creationId xmlns:p14="http://schemas.microsoft.com/office/powerpoint/2010/main" val="244053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D1AF6C2-7848-4A54-8D48-93FED5E05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199" y="789876"/>
            <a:ext cx="4966599" cy="52782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79878B-531F-4FA1-964B-66BCBF136DB6}"/>
              </a:ext>
            </a:extLst>
          </p:cNvPr>
          <p:cNvSpPr txBox="1"/>
          <p:nvPr/>
        </p:nvSpPr>
        <p:spPr>
          <a:xfrm>
            <a:off x="8604102" y="4870851"/>
            <a:ext cx="27032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ko-KR" altLang="en-US" dirty="0">
                <a:hlinkClick r:id="rId3"/>
              </a:rPr>
              <a:t>게임 개발자 평균 연봉 및 월급 신입 </a:t>
            </a:r>
            <a:r>
              <a:rPr lang="en-US" altLang="ko-KR" dirty="0">
                <a:hlinkClick r:id="rId3"/>
              </a:rPr>
              <a:t>~ 10</a:t>
            </a:r>
            <a:r>
              <a:rPr lang="ko-KR" altLang="en-US" dirty="0">
                <a:hlinkClick r:id="rId3"/>
              </a:rPr>
              <a:t>년 차</a:t>
            </a:r>
            <a:r>
              <a:rPr lang="en-US" altLang="ko-KR" dirty="0">
                <a:hlinkClick r:id="rId3"/>
              </a:rPr>
              <a:t>(2024</a:t>
            </a:r>
            <a:r>
              <a:rPr lang="ko-KR" altLang="en-US" dirty="0">
                <a:hlinkClick r:id="rId3"/>
              </a:rPr>
              <a:t>년</a:t>
            </a:r>
            <a:r>
              <a:rPr lang="en-US" altLang="ko-KR" dirty="0">
                <a:hlinkClick r:id="rId3"/>
              </a:rPr>
              <a:t>) (moneypicker.kr)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462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EC7EB6-769A-4219-A016-6389DDF498A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822" y="1243996"/>
            <a:ext cx="8906719" cy="50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9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solidFill>
                  <a:schemeClr val="tx1"/>
                </a:solidFill>
              </a:rPr>
              <a:t>데이터 </a:t>
            </a:r>
            <a:r>
              <a:rPr lang="ko-KR" altLang="en-US" sz="2800" dirty="0" err="1">
                <a:solidFill>
                  <a:schemeClr val="tx1"/>
                </a:solidFill>
              </a:rPr>
              <a:t>크롤링</a:t>
            </a:r>
            <a:r>
              <a:rPr lang="ko-KR" altLang="en-US" sz="2800" dirty="0">
                <a:solidFill>
                  <a:schemeClr val="tx1"/>
                </a:solidFill>
              </a:rPr>
              <a:t> 후 </a:t>
            </a:r>
            <a:r>
              <a:rPr lang="en-US" altLang="ko-KR" sz="2800" dirty="0">
                <a:solidFill>
                  <a:schemeClr val="tx1"/>
                </a:solidFill>
              </a:rPr>
              <a:t>csv </a:t>
            </a:r>
            <a:r>
              <a:rPr lang="ko-KR" altLang="en-US" sz="2800" dirty="0">
                <a:solidFill>
                  <a:schemeClr val="tx1"/>
                </a:solidFill>
              </a:rPr>
              <a:t>파일로 저장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6ABE3E7-5DC7-6862-ED17-5CDDB149A442}"/>
              </a:ext>
            </a:extLst>
          </p:cNvPr>
          <p:cNvSpPr/>
          <p:nvPr/>
        </p:nvSpPr>
        <p:spPr>
          <a:xfrm rot="20780450">
            <a:off x="89622" y="195452"/>
            <a:ext cx="1514263" cy="5989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3A8B4-931A-C68E-1988-462175F55BBE}"/>
              </a:ext>
            </a:extLst>
          </p:cNvPr>
          <p:cNvSpPr txBox="1"/>
          <p:nvPr/>
        </p:nvSpPr>
        <p:spPr>
          <a:xfrm rot="20780450">
            <a:off x="256881" y="259857"/>
            <a:ext cx="121449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3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3917B8-8C19-4208-B3D8-E7ADAC52B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541736"/>
            <a:ext cx="10752006" cy="471409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5B6CC2D-69CB-40FF-AE2A-4DA7D4CBF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844" y="1541736"/>
            <a:ext cx="6130122" cy="8691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CE834B2-CA8F-499A-B4A1-852924CE65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183" y="4738255"/>
            <a:ext cx="2638784" cy="1130487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DA2BD657-134D-463D-9BFA-8C596C86C28E}"/>
              </a:ext>
            </a:extLst>
          </p:cNvPr>
          <p:cNvSpPr/>
          <p:nvPr/>
        </p:nvSpPr>
        <p:spPr>
          <a:xfrm>
            <a:off x="7182196" y="1438507"/>
            <a:ext cx="565266" cy="3736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4DAC095-6349-4B18-99AD-47B7877FB154}"/>
              </a:ext>
            </a:extLst>
          </p:cNvPr>
          <p:cNvSpPr/>
          <p:nvPr/>
        </p:nvSpPr>
        <p:spPr>
          <a:xfrm>
            <a:off x="3343642" y="1458609"/>
            <a:ext cx="565266" cy="3736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BA42AD9A-A82B-4956-87AC-8F3F865AFFB6}"/>
              </a:ext>
            </a:extLst>
          </p:cNvPr>
          <p:cNvSpPr/>
          <p:nvPr/>
        </p:nvSpPr>
        <p:spPr>
          <a:xfrm>
            <a:off x="10419438" y="4738255"/>
            <a:ext cx="565266" cy="3736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339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EED3414-F3FD-4AC3-B1E4-1E8C09E54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34" y="1833296"/>
            <a:ext cx="10564657" cy="319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8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ADB66-0C63-2397-4C10-93B17DC52EBE}"/>
              </a:ext>
            </a:extLst>
          </p:cNvPr>
          <p:cNvSpPr txBox="1"/>
          <p:nvPr/>
        </p:nvSpPr>
        <p:spPr>
          <a:xfrm>
            <a:off x="949789" y="78950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결론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7980FF6-F0E2-B743-B37A-51ACEBE2760E}"/>
              </a:ext>
            </a:extLst>
          </p:cNvPr>
          <p:cNvSpPr/>
          <p:nvPr/>
        </p:nvSpPr>
        <p:spPr>
          <a:xfrm>
            <a:off x="2477429" y="1893367"/>
            <a:ext cx="7237141" cy="836341"/>
          </a:xfrm>
          <a:prstGeom prst="roundRect">
            <a:avLst>
              <a:gd name="adj" fmla="val 4333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C91941-CEAF-6B9E-BC0B-A2D29C9AD166}"/>
              </a:ext>
            </a:extLst>
          </p:cNvPr>
          <p:cNvSpPr txBox="1"/>
          <p:nvPr/>
        </p:nvSpPr>
        <p:spPr>
          <a:xfrm>
            <a:off x="3720666" y="2080704"/>
            <a:ext cx="4769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신입보다 경력직을 많이 뽑는 경향</a:t>
            </a:r>
            <a:endParaRPr lang="en-US" altLang="ko-KR" sz="24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8FFE4B3-BBA5-FBDF-8405-24EA19672C94}"/>
              </a:ext>
            </a:extLst>
          </p:cNvPr>
          <p:cNvSpPr/>
          <p:nvPr/>
        </p:nvSpPr>
        <p:spPr>
          <a:xfrm>
            <a:off x="2477429" y="2898537"/>
            <a:ext cx="7237141" cy="836341"/>
          </a:xfrm>
          <a:prstGeom prst="roundRect">
            <a:avLst>
              <a:gd name="adj" fmla="val 4333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74078B-E034-DDE3-4EA8-4989897CEE4D}"/>
              </a:ext>
            </a:extLst>
          </p:cNvPr>
          <p:cNvSpPr txBox="1"/>
          <p:nvPr/>
        </p:nvSpPr>
        <p:spPr>
          <a:xfrm>
            <a:off x="2873799" y="3085874"/>
            <a:ext cx="6462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프론트엔드는</a:t>
            </a:r>
            <a:r>
              <a:rPr lang="ko-KR" altLang="en-US" sz="2400" dirty="0"/>
              <a:t> </a:t>
            </a:r>
            <a:r>
              <a:rPr lang="en-US" altLang="ko-KR" sz="2400" dirty="0"/>
              <a:t>CSS,JAVA,</a:t>
            </a:r>
            <a:r>
              <a:rPr lang="ko-KR" altLang="en-US" sz="2400" dirty="0"/>
              <a:t> </a:t>
            </a:r>
            <a:r>
              <a:rPr lang="en-US" altLang="ko-KR" sz="2400" dirty="0"/>
              <a:t>REACT,</a:t>
            </a:r>
            <a:r>
              <a:rPr lang="ko-KR" altLang="en-US" sz="2400" dirty="0"/>
              <a:t> </a:t>
            </a:r>
            <a:r>
              <a:rPr lang="en-US" altLang="ko-KR" sz="2400" dirty="0"/>
              <a:t>HTML</a:t>
            </a:r>
            <a:r>
              <a:rPr lang="ko-KR" altLang="en-US" sz="2400" dirty="0"/>
              <a:t> 등을 필요</a:t>
            </a:r>
            <a:endParaRPr lang="en-US" altLang="ko-KR" sz="2400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83B62E5-DC5A-873C-74B7-8FDD9B3D274D}"/>
              </a:ext>
            </a:extLst>
          </p:cNvPr>
          <p:cNvSpPr/>
          <p:nvPr/>
        </p:nvSpPr>
        <p:spPr>
          <a:xfrm>
            <a:off x="2477429" y="3903707"/>
            <a:ext cx="7237141" cy="836341"/>
          </a:xfrm>
          <a:prstGeom prst="roundRect">
            <a:avLst>
              <a:gd name="adj" fmla="val 4333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5F6076-82B5-11C3-4B1F-E850B8A07F28}"/>
              </a:ext>
            </a:extLst>
          </p:cNvPr>
          <p:cNvSpPr txBox="1"/>
          <p:nvPr/>
        </p:nvSpPr>
        <p:spPr>
          <a:xfrm>
            <a:off x="2649254" y="4091044"/>
            <a:ext cx="6893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백엔드는</a:t>
            </a:r>
            <a:r>
              <a:rPr lang="ko-KR" altLang="en-US" sz="2400" dirty="0"/>
              <a:t> </a:t>
            </a:r>
            <a:r>
              <a:rPr lang="en-US" altLang="ko-KR" sz="2400" dirty="0"/>
              <a:t>JAVA, AWS, JAVASCRIPT,</a:t>
            </a:r>
            <a:r>
              <a:rPr lang="ko-KR" altLang="en-US" sz="2400" dirty="0"/>
              <a:t> </a:t>
            </a:r>
            <a:r>
              <a:rPr lang="en-US" altLang="ko-KR" sz="2400" dirty="0"/>
              <a:t>SPRING</a:t>
            </a:r>
            <a:r>
              <a:rPr lang="ko-KR" altLang="en-US" sz="2400" dirty="0"/>
              <a:t> 등을 필요</a:t>
            </a:r>
            <a:endParaRPr lang="en-US" altLang="ko-KR" sz="2400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EE92B32-3C89-C965-6AB9-E55B58BA8B72}"/>
              </a:ext>
            </a:extLst>
          </p:cNvPr>
          <p:cNvSpPr/>
          <p:nvPr/>
        </p:nvSpPr>
        <p:spPr>
          <a:xfrm>
            <a:off x="2477429" y="4908877"/>
            <a:ext cx="7237141" cy="836341"/>
          </a:xfrm>
          <a:prstGeom prst="roundRect">
            <a:avLst>
              <a:gd name="adj" fmla="val 4333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1C7D7F-F673-3F02-3E75-BF24A79B458D}"/>
              </a:ext>
            </a:extLst>
          </p:cNvPr>
          <p:cNvSpPr txBox="1"/>
          <p:nvPr/>
        </p:nvSpPr>
        <p:spPr>
          <a:xfrm>
            <a:off x="2719113" y="5096214"/>
            <a:ext cx="6753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신입 기준 </a:t>
            </a:r>
            <a:r>
              <a:rPr lang="ko-KR" altLang="en-US" sz="2400" dirty="0" err="1"/>
              <a:t>백엔드가</a:t>
            </a:r>
            <a:r>
              <a:rPr lang="ko-KR" altLang="en-US" sz="2400" dirty="0"/>
              <a:t> </a:t>
            </a:r>
            <a:r>
              <a:rPr lang="ko-KR" altLang="en-US" sz="2400" dirty="0" err="1"/>
              <a:t>프론트엔드보다</a:t>
            </a:r>
            <a:r>
              <a:rPr lang="ko-KR" altLang="en-US" sz="2400" dirty="0"/>
              <a:t> 조금 더 받음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76322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A144D9E8-4594-4CAE-8D5A-8008A0BE361E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8D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E Seed Sans KR Thin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4EC524-2DB8-4E2D-9159-4E6895FB8BAA}"/>
              </a:ext>
            </a:extLst>
          </p:cNvPr>
          <p:cNvSpPr/>
          <p:nvPr/>
        </p:nvSpPr>
        <p:spPr>
          <a:xfrm>
            <a:off x="0" y="2364"/>
            <a:ext cx="12192000" cy="8363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1EAB628-CEBD-BA3F-B6D6-603D8FD8731F}"/>
              </a:ext>
            </a:extLst>
          </p:cNvPr>
          <p:cNvGrpSpPr/>
          <p:nvPr/>
        </p:nvGrpSpPr>
        <p:grpSpPr>
          <a:xfrm>
            <a:off x="2102868" y="1484108"/>
            <a:ext cx="3287076" cy="850742"/>
            <a:chOff x="3300762" y="579863"/>
            <a:chExt cx="6188926" cy="2453269"/>
          </a:xfrm>
          <a:solidFill>
            <a:schemeClr val="accent3"/>
          </a:solidFill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196A683C-5F28-C57D-48B9-3358D759AF59}"/>
                </a:ext>
              </a:extLst>
            </p:cNvPr>
            <p:cNvSpPr/>
            <p:nvPr/>
          </p:nvSpPr>
          <p:spPr>
            <a:xfrm>
              <a:off x="3300762" y="579863"/>
              <a:ext cx="6188926" cy="1984917"/>
            </a:xfrm>
            <a:prstGeom prst="roundRect">
              <a:avLst>
                <a:gd name="adj" fmla="val 3689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INE Seed Sans KR Thin"/>
                  <a:cs typeface="+mn-cs"/>
                </a:rPr>
                <a:t>우리 교육과정을 열심히 수료해야</a:t>
              </a:r>
              <a:r>
                <a:rPr lang="ko-KR" altLang="en-US" sz="1400" dirty="0">
                  <a:solidFill>
                    <a:prstClr val="white"/>
                  </a:solidFill>
                  <a:latin typeface="LINE Seed Sans KR Thin"/>
                </a:rPr>
                <a:t>함</a:t>
              </a:r>
              <a:r>
                <a:rPr lang="en-US" altLang="ko-KR" sz="1400" dirty="0">
                  <a:solidFill>
                    <a:prstClr val="white"/>
                  </a:solidFill>
                  <a:latin typeface="LINE Seed Sans KR Thin"/>
                </a:rPr>
                <a:t>.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INE Seed Sans KR Thin"/>
                <a:cs typeface="+mn-cs"/>
              </a:endParaRPr>
            </a:p>
          </p:txBody>
        </p:sp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A29ED268-F556-56E8-9635-0646FDCF2B33}"/>
                </a:ext>
              </a:extLst>
            </p:cNvPr>
            <p:cNvSpPr/>
            <p:nvPr/>
          </p:nvSpPr>
          <p:spPr>
            <a:xfrm flipV="1">
              <a:off x="3858321" y="2286000"/>
              <a:ext cx="866673" cy="747132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INE Seed Sans KR Thin"/>
                <a:cs typeface="+mn-cs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5E74694-19AD-CFB4-E470-818346F2626B}"/>
              </a:ext>
            </a:extLst>
          </p:cNvPr>
          <p:cNvGrpSpPr/>
          <p:nvPr/>
        </p:nvGrpSpPr>
        <p:grpSpPr>
          <a:xfrm flipH="1">
            <a:off x="6280342" y="3089117"/>
            <a:ext cx="3287076" cy="857170"/>
            <a:chOff x="3305738" y="561327"/>
            <a:chExt cx="6188926" cy="247180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00B6E31-6258-3BDE-7E24-25542559604D}"/>
                </a:ext>
              </a:extLst>
            </p:cNvPr>
            <p:cNvSpPr/>
            <p:nvPr/>
          </p:nvSpPr>
          <p:spPr>
            <a:xfrm>
              <a:off x="3305738" y="561327"/>
              <a:ext cx="6188926" cy="1984916"/>
            </a:xfrm>
            <a:prstGeom prst="roundRect">
              <a:avLst>
                <a:gd name="adj" fmla="val 3689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INE Seed Sans KR Thin"/>
                <a:cs typeface="+mn-cs"/>
              </a:endParaRPr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A389DAF9-C602-A9A7-C748-E52AE7CBF3D8}"/>
                </a:ext>
              </a:extLst>
            </p:cNvPr>
            <p:cNvSpPr/>
            <p:nvPr/>
          </p:nvSpPr>
          <p:spPr>
            <a:xfrm flipV="1">
              <a:off x="3858321" y="2286000"/>
              <a:ext cx="866673" cy="747132"/>
            </a:xfrm>
            <a:prstGeom prst="triangle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INE Seed Sans KR Thin"/>
                <a:cs typeface="+mn-cs"/>
              </a:endParaRPr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D08CB430-E418-9345-772F-67E0D0BD1359}"/>
              </a:ext>
            </a:extLst>
          </p:cNvPr>
          <p:cNvSpPr/>
          <p:nvPr/>
        </p:nvSpPr>
        <p:spPr>
          <a:xfrm>
            <a:off x="980123" y="1484108"/>
            <a:ext cx="912337" cy="5231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E Seed Sans KR Thin"/>
                <a:cs typeface="+mn-cs"/>
              </a:rPr>
              <a:t>재성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NE Seed Sans KR Thin"/>
              <a:cs typeface="+mn-cs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6702592-A039-29D1-0DAF-658DA777ED0A}"/>
              </a:ext>
            </a:extLst>
          </p:cNvPr>
          <p:cNvSpPr/>
          <p:nvPr/>
        </p:nvSpPr>
        <p:spPr>
          <a:xfrm>
            <a:off x="9834144" y="3089117"/>
            <a:ext cx="930312" cy="5231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E Seed Sans KR Thin"/>
                <a:cs typeface="+mn-cs"/>
              </a:rPr>
              <a:t>태헌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A71AE34-2ABF-576B-B726-5F8C21850B22}"/>
              </a:ext>
            </a:extLst>
          </p:cNvPr>
          <p:cNvGrpSpPr/>
          <p:nvPr/>
        </p:nvGrpSpPr>
        <p:grpSpPr>
          <a:xfrm>
            <a:off x="2102868" y="4034731"/>
            <a:ext cx="3287076" cy="850743"/>
            <a:chOff x="3300762" y="579860"/>
            <a:chExt cx="6188926" cy="2453272"/>
          </a:xfrm>
          <a:solidFill>
            <a:schemeClr val="accent3"/>
          </a:solidFill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BE118D0F-8479-AEE1-CAA8-A9C7A158783A}"/>
                </a:ext>
              </a:extLst>
            </p:cNvPr>
            <p:cNvSpPr/>
            <p:nvPr/>
          </p:nvSpPr>
          <p:spPr>
            <a:xfrm>
              <a:off x="3300762" y="579860"/>
              <a:ext cx="6188926" cy="1984916"/>
            </a:xfrm>
            <a:prstGeom prst="roundRect">
              <a:avLst>
                <a:gd name="adj" fmla="val 3689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INE Seed Sans KR Thin"/>
                  <a:cs typeface="+mn-cs"/>
                </a:rPr>
                <a:t>말은 제주도로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INE Seed Sans KR Thin"/>
                  <a:cs typeface="+mn-cs"/>
                </a:rPr>
                <a:t>,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INE Seed Sans KR Thin"/>
                  <a:cs typeface="+mn-cs"/>
                </a:rPr>
                <a:t>사람은 서울로 </a:t>
              </a:r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669237C9-5BBB-C6F8-C040-2FDAA006364F}"/>
                </a:ext>
              </a:extLst>
            </p:cNvPr>
            <p:cNvSpPr/>
            <p:nvPr/>
          </p:nvSpPr>
          <p:spPr>
            <a:xfrm flipV="1">
              <a:off x="3858321" y="2286000"/>
              <a:ext cx="866673" cy="747132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INE Seed Sans KR Thin"/>
                <a:cs typeface="+mn-cs"/>
              </a:endParaRPr>
            </a:p>
          </p:txBody>
        </p:sp>
      </p:grpSp>
      <p:sp>
        <p:nvSpPr>
          <p:cNvPr id="13" name="타원 12">
            <a:extLst>
              <a:ext uri="{FF2B5EF4-FFF2-40B4-BE49-F238E27FC236}">
                <a16:creationId xmlns:a16="http://schemas.microsoft.com/office/drawing/2014/main" id="{4C6B6D1B-080B-BA74-9AFF-49D621305910}"/>
              </a:ext>
            </a:extLst>
          </p:cNvPr>
          <p:cNvSpPr/>
          <p:nvPr/>
        </p:nvSpPr>
        <p:spPr>
          <a:xfrm>
            <a:off x="980123" y="4034731"/>
            <a:ext cx="912338" cy="5231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E Seed Sans KR Thin"/>
                <a:cs typeface="+mn-cs"/>
              </a:rPr>
              <a:t>혜리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760043C-B22E-45AA-8238-B62556E49D39}"/>
              </a:ext>
            </a:extLst>
          </p:cNvPr>
          <p:cNvGrpSpPr/>
          <p:nvPr/>
        </p:nvGrpSpPr>
        <p:grpSpPr>
          <a:xfrm flipH="1">
            <a:off x="6280342" y="5317485"/>
            <a:ext cx="3287076" cy="850742"/>
            <a:chOff x="3300762" y="579863"/>
            <a:chExt cx="6188926" cy="245326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211CF7D0-2591-4620-B6C7-D38D03FCBB68}"/>
                </a:ext>
              </a:extLst>
            </p:cNvPr>
            <p:cNvSpPr/>
            <p:nvPr/>
          </p:nvSpPr>
          <p:spPr>
            <a:xfrm>
              <a:off x="3300762" y="579863"/>
              <a:ext cx="6188926" cy="1984917"/>
            </a:xfrm>
            <a:prstGeom prst="roundRect">
              <a:avLst>
                <a:gd name="adj" fmla="val 3689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INE Seed Sans KR Thin"/>
                  <a:cs typeface="+mn-cs"/>
                </a:rPr>
                <a:t>일단 취업하기가 쉽지 않다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INE Seed Sans KR Thin"/>
                  <a:cs typeface="+mn-cs"/>
                </a:rPr>
                <a:t>…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INE Seed Sans KR Thin"/>
                <a:cs typeface="+mn-cs"/>
              </a:endParaRPr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392D208A-E652-4F36-8502-E7965B974084}"/>
                </a:ext>
              </a:extLst>
            </p:cNvPr>
            <p:cNvSpPr/>
            <p:nvPr/>
          </p:nvSpPr>
          <p:spPr>
            <a:xfrm flipV="1">
              <a:off x="3858321" y="2286000"/>
              <a:ext cx="866673" cy="747132"/>
            </a:xfrm>
            <a:prstGeom prst="triangle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INE Seed Sans KR Thin"/>
                <a:cs typeface="+mn-cs"/>
              </a:endParaRP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82AE0697-4A78-456B-A782-516F0ED0D97F}"/>
              </a:ext>
            </a:extLst>
          </p:cNvPr>
          <p:cNvSpPr/>
          <p:nvPr/>
        </p:nvSpPr>
        <p:spPr>
          <a:xfrm>
            <a:off x="9834144" y="5320351"/>
            <a:ext cx="930312" cy="5231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E Seed Sans KR Thin"/>
                <a:cs typeface="+mn-cs"/>
              </a:rPr>
              <a:t>도운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ED0C6C-E8F7-4ADF-A082-01F2C89B0102}"/>
              </a:ext>
            </a:extLst>
          </p:cNvPr>
          <p:cNvSpPr txBox="1"/>
          <p:nvPr/>
        </p:nvSpPr>
        <p:spPr>
          <a:xfrm>
            <a:off x="692617" y="177977"/>
            <a:ext cx="225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E Seed Sans KR Thin"/>
                <a:cs typeface="+mn-cs"/>
              </a:rPr>
              <a:t>최종 정리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12B5AF-C2F8-41B5-9B44-4F048490D73E}"/>
              </a:ext>
            </a:extLst>
          </p:cNvPr>
          <p:cNvSpPr txBox="1"/>
          <p:nvPr/>
        </p:nvSpPr>
        <p:spPr>
          <a:xfrm>
            <a:off x="6355039" y="3150332"/>
            <a:ext cx="3137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prstClr val="white"/>
                </a:solidFill>
                <a:latin typeface="LINE Seed Sans KR Thin"/>
              </a:rPr>
              <a:t>야구 열심히 보면서 </a:t>
            </a:r>
            <a:br>
              <a:rPr lang="en-US" altLang="ko-KR" sz="1600" dirty="0">
                <a:solidFill>
                  <a:prstClr val="white"/>
                </a:solidFill>
                <a:latin typeface="LINE Seed Sans KR Thin"/>
              </a:rPr>
            </a:br>
            <a:r>
              <a:rPr lang="ko-KR" altLang="en-US" sz="1600" dirty="0">
                <a:solidFill>
                  <a:prstClr val="white"/>
                </a:solidFill>
                <a:latin typeface="LINE Seed Sans KR Thin"/>
              </a:rPr>
              <a:t>내주시는 과제를 열심히 하자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E Seed Sans KR Thin"/>
              <a:cs typeface="+mn-cs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48FEE55-FBC5-47D3-B465-E756A194532E}"/>
              </a:ext>
            </a:extLst>
          </p:cNvPr>
          <p:cNvSpPr/>
          <p:nvPr/>
        </p:nvSpPr>
        <p:spPr>
          <a:xfrm>
            <a:off x="10630499" y="234033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B92E87E-6E0B-4500-921B-733F5C1930FD}"/>
              </a:ext>
            </a:extLst>
          </p:cNvPr>
          <p:cNvSpPr/>
          <p:nvPr/>
        </p:nvSpPr>
        <p:spPr>
          <a:xfrm>
            <a:off x="11074448" y="234033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283ECF2-14D1-4021-96EA-FED94E0F2719}"/>
              </a:ext>
            </a:extLst>
          </p:cNvPr>
          <p:cNvSpPr/>
          <p:nvPr/>
        </p:nvSpPr>
        <p:spPr>
          <a:xfrm>
            <a:off x="11518398" y="234033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58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43911E5-F137-7ADC-2374-BDD2A73FE0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4F35849-7EA1-8B0F-9308-A2E7C86FEC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0F5F07-7C04-ADD5-1AD7-7DBB10773F54}"/>
              </a:ext>
            </a:extLst>
          </p:cNvPr>
          <p:cNvSpPr txBox="1"/>
          <p:nvPr/>
        </p:nvSpPr>
        <p:spPr>
          <a:xfrm>
            <a:off x="4985760" y="3105834"/>
            <a:ext cx="2220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71666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solidFill>
                  <a:schemeClr val="tx1"/>
                </a:solidFill>
              </a:rPr>
              <a:t>저장한 </a:t>
            </a:r>
            <a:r>
              <a:rPr lang="en-US" altLang="ko-KR" sz="2800" dirty="0">
                <a:solidFill>
                  <a:schemeClr val="tx1"/>
                </a:solidFill>
              </a:rPr>
              <a:t>csv </a:t>
            </a:r>
            <a:r>
              <a:rPr lang="ko-KR" altLang="en-US" sz="2800" dirty="0">
                <a:solidFill>
                  <a:schemeClr val="tx1"/>
                </a:solidFill>
              </a:rPr>
              <a:t>파일을 하나로 합치기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6ABE3E7-5DC7-6862-ED17-5CDDB149A442}"/>
              </a:ext>
            </a:extLst>
          </p:cNvPr>
          <p:cNvSpPr/>
          <p:nvPr/>
        </p:nvSpPr>
        <p:spPr>
          <a:xfrm rot="20780450">
            <a:off x="89622" y="195452"/>
            <a:ext cx="1514263" cy="5989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3A8B4-931A-C68E-1988-462175F55BBE}"/>
              </a:ext>
            </a:extLst>
          </p:cNvPr>
          <p:cNvSpPr txBox="1"/>
          <p:nvPr/>
        </p:nvSpPr>
        <p:spPr>
          <a:xfrm rot="20780450">
            <a:off x="256881" y="259857"/>
            <a:ext cx="121449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4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C323BE-3EA1-4E06-BAB1-7FCF81CA8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29" y="1633513"/>
            <a:ext cx="10324801" cy="358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21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chatGPT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B0A3F8"/>
      </a:accent1>
      <a:accent2>
        <a:srgbClr val="CD9FD2"/>
      </a:accent2>
      <a:accent3>
        <a:srgbClr val="F3ACCC"/>
      </a:accent3>
      <a:accent4>
        <a:srgbClr val="F8D9D4"/>
      </a:accent4>
      <a:accent5>
        <a:srgbClr val="FBB97D"/>
      </a:accent5>
      <a:accent6>
        <a:srgbClr val="F5857B"/>
      </a:accent6>
      <a:hlink>
        <a:srgbClr val="3F3F3F"/>
      </a:hlink>
      <a:folHlink>
        <a:srgbClr val="3F3F3F"/>
      </a:folHlink>
    </a:clrScheme>
    <a:fontScheme name="LINE Seed Sans KR Thin">
      <a:majorFont>
        <a:latin typeface="LINE Seed Sans KR Bold"/>
        <a:ea typeface="LINE Seed Sans KR Bold"/>
        <a:cs typeface=""/>
      </a:majorFont>
      <a:minorFont>
        <a:latin typeface="LINE Seed Sans KR Thin"/>
        <a:ea typeface="LINE Seed Sans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1403</TotalTime>
  <Words>2047</Words>
  <Application>Microsoft Office PowerPoint</Application>
  <PresentationFormat>와이드스크린</PresentationFormat>
  <Paragraphs>401</Paragraphs>
  <Slides>83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83</vt:i4>
      </vt:variant>
    </vt:vector>
  </HeadingPairs>
  <TitlesOfParts>
    <vt:vector size="90" baseType="lpstr">
      <vt:lpstr>LINE Seed Sans KR Bold</vt:lpstr>
      <vt:lpstr>LINE Seed Sans KR Regular</vt:lpstr>
      <vt:lpstr>LINE Seed Sans KR Thin</vt:lpstr>
      <vt:lpstr>Noto Sans KR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kdp</cp:lastModifiedBy>
  <cp:revision>69</cp:revision>
  <dcterms:created xsi:type="dcterms:W3CDTF">2023-03-02T07:25:09Z</dcterms:created>
  <dcterms:modified xsi:type="dcterms:W3CDTF">2024-08-16T06:12:36Z</dcterms:modified>
</cp:coreProperties>
</file>